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60" r:id="rId5"/>
    <p:sldMasterId id="2147483684" r:id="rId6"/>
  </p:sldMasterIdLst>
  <p:notesMasterIdLst>
    <p:notesMasterId r:id="rId28"/>
  </p:notesMasterIdLst>
  <p:sldIdLst>
    <p:sldId id="287" r:id="rId7"/>
    <p:sldId id="274" r:id="rId8"/>
    <p:sldId id="296" r:id="rId9"/>
    <p:sldId id="298" r:id="rId10"/>
    <p:sldId id="305" r:id="rId11"/>
    <p:sldId id="259" r:id="rId12"/>
    <p:sldId id="309" r:id="rId13"/>
    <p:sldId id="275" r:id="rId14"/>
    <p:sldId id="278" r:id="rId15"/>
    <p:sldId id="280" r:id="rId16"/>
    <p:sldId id="281" r:id="rId17"/>
    <p:sldId id="276" r:id="rId18"/>
    <p:sldId id="286" r:id="rId19"/>
    <p:sldId id="283" r:id="rId20"/>
    <p:sldId id="307" r:id="rId21"/>
    <p:sldId id="308" r:id="rId22"/>
    <p:sldId id="294" r:id="rId23"/>
    <p:sldId id="282" r:id="rId24"/>
    <p:sldId id="304" r:id="rId25"/>
    <p:sldId id="295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57"/>
    <a:srgbClr val="890023"/>
    <a:srgbClr val="7F7F7F"/>
    <a:srgbClr val="8B0028"/>
    <a:srgbClr val="404040"/>
    <a:srgbClr val="DBE5F1"/>
    <a:srgbClr val="919191"/>
    <a:srgbClr val="5A6172"/>
    <a:srgbClr val="BD9E9E"/>
    <a:srgbClr val="FFE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7D764-8039-4A17-910E-1355975512D7}" v="11467" dt="2020-08-28T08:03:01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9547" autoAdjust="0"/>
  </p:normalViewPr>
  <p:slideViewPr>
    <p:cSldViewPr snapToGrid="0">
      <p:cViewPr varScale="1">
        <p:scale>
          <a:sx n="76" d="100"/>
          <a:sy n="76" d="100"/>
        </p:scale>
        <p:origin x="830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E9A71-53E4-42B0-A7E2-F466FC044CF0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97A92-4AB5-48C1-9AA5-FC0D96772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8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cs typeface="Calibri"/>
              </a:rPr>
              <a:t>안녕하세요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고려대학교 디지털정보처 데이터 </a:t>
            </a:r>
            <a:r>
              <a:rPr lang="ko-KR" altLang="en-US" dirty="0" err="1">
                <a:latin typeface="Calibri"/>
                <a:cs typeface="Calibri"/>
              </a:rPr>
              <a:t>허브팀</a:t>
            </a:r>
            <a:r>
              <a:rPr lang="ko-KR" altLang="en-US" dirty="0">
                <a:latin typeface="Calibri"/>
                <a:cs typeface="Calibri"/>
              </a:rPr>
              <a:t> 데이터 </a:t>
            </a:r>
            <a:r>
              <a:rPr lang="ko-KR" altLang="en-US" dirty="0" err="1">
                <a:latin typeface="Calibri"/>
                <a:cs typeface="Calibri"/>
              </a:rPr>
              <a:t>사이언티스트</a:t>
            </a:r>
            <a:r>
              <a:rPr lang="ko-KR" altLang="en-US" dirty="0">
                <a:latin typeface="Calibri"/>
                <a:cs typeface="Calibri"/>
              </a:rPr>
              <a:t> 이진숙입니다</a:t>
            </a:r>
            <a:r>
              <a:rPr lang="en-US" altLang="ko-KR" dirty="0">
                <a:latin typeface="Calibri"/>
                <a:cs typeface="Calibri"/>
              </a:rPr>
              <a:t>.</a:t>
            </a:r>
          </a:p>
          <a:p>
            <a:endParaRPr lang="en-US" altLang="ko-KR" dirty="0">
              <a:latin typeface="Calibri"/>
              <a:cs typeface="Calibri"/>
            </a:endParaRPr>
          </a:p>
          <a:p>
            <a:r>
              <a:rPr lang="ko-KR" altLang="en-US" dirty="0" err="1">
                <a:latin typeface="Calibri"/>
                <a:cs typeface="Calibri"/>
              </a:rPr>
              <a:t>전미현</a:t>
            </a:r>
            <a:r>
              <a:rPr lang="ko-KR" altLang="en-US" dirty="0">
                <a:latin typeface="Calibri"/>
                <a:cs typeface="Calibri"/>
              </a:rPr>
              <a:t> 선생님께서 정말 잘 발표해주신 것처럼 저희 고려대학교는 다양한 솔루션을 이용해서 무사히 온라인 강의를 마쳤습니다</a:t>
            </a:r>
            <a:r>
              <a:rPr lang="en-US" altLang="ko-KR" dirty="0">
                <a:latin typeface="Calibri"/>
                <a:cs typeface="Calibri"/>
              </a:rPr>
              <a:t>.</a:t>
            </a:r>
          </a:p>
          <a:p>
            <a:endParaRPr lang="en-US" altLang="ko-KR" dirty="0">
              <a:latin typeface="Calibri"/>
              <a:cs typeface="Calibri"/>
            </a:endParaRPr>
          </a:p>
          <a:p>
            <a:r>
              <a:rPr lang="ko-KR" altLang="en-US" dirty="0">
                <a:latin typeface="Calibri"/>
                <a:cs typeface="Calibri"/>
              </a:rPr>
              <a:t>오늘 제가 해드릴 이야기는 지난 </a:t>
            </a:r>
            <a:r>
              <a:rPr lang="en-US" altLang="ko-KR" dirty="0">
                <a:latin typeface="Calibri"/>
                <a:cs typeface="Calibri"/>
              </a:rPr>
              <a:t>1</a:t>
            </a:r>
            <a:r>
              <a:rPr lang="ko-KR" altLang="en-US" dirty="0">
                <a:latin typeface="Calibri"/>
                <a:cs typeface="Calibri"/>
              </a:rPr>
              <a:t>학기 동안의 어떤 혼란 속에서 했던 고민들의 흔적이라고 </a:t>
            </a:r>
            <a:r>
              <a:rPr lang="ko-KR" altLang="en-US" dirty="0" err="1">
                <a:latin typeface="Calibri"/>
                <a:cs typeface="Calibri"/>
              </a:rPr>
              <a:t>봐주시면되겠고요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장표가 추가된 부분이 있으니 잘 집중해서 </a:t>
            </a:r>
            <a:r>
              <a:rPr lang="ko-KR" altLang="en-US" dirty="0" err="1">
                <a:latin typeface="Calibri"/>
                <a:cs typeface="Calibri"/>
              </a:rPr>
              <a:t>봐주시길</a:t>
            </a:r>
            <a:r>
              <a:rPr lang="ko-KR" altLang="en-US" dirty="0">
                <a:latin typeface="Calibri"/>
                <a:cs typeface="Calibri"/>
              </a:rPr>
              <a:t> 부탁드립니다</a:t>
            </a:r>
            <a:r>
              <a:rPr lang="en-US" altLang="ko-KR" dirty="0">
                <a:latin typeface="Calibri"/>
                <a:cs typeface="Calibri"/>
              </a:rPr>
              <a:t>.</a:t>
            </a:r>
            <a:endParaRPr lang="ko-KR" altLang="en-US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5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데이터로 이번에는 요일별로 확인해보았는데요</a:t>
            </a:r>
            <a:r>
              <a:rPr lang="en-US" altLang="ko-KR" dirty="0"/>
              <a:t>. </a:t>
            </a:r>
            <a:r>
              <a:rPr lang="ko-KR" altLang="en-US" dirty="0"/>
              <a:t>월요일에 가장 많은 로그를 남겼고 교양 같은 경우가 아무래도 강의 수가 </a:t>
            </a:r>
            <a:r>
              <a:rPr lang="ko-KR" altLang="en-US" dirty="0" err="1"/>
              <a:t>많다보니</a:t>
            </a:r>
            <a:r>
              <a:rPr lang="ko-KR" altLang="en-US" dirty="0"/>
              <a:t> 많은 로그를 남긴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미미한 차이지만 전공선택같은 경우는 화요일이 더 많은 로그를 발생시켰네요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39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시간대를 분단위로 쪼개서 보겠습니다</a:t>
            </a:r>
            <a:r>
              <a:rPr lang="en-US" altLang="ko-KR" dirty="0"/>
              <a:t>. </a:t>
            </a:r>
            <a:r>
              <a:rPr lang="ko-KR" altLang="en-US" dirty="0"/>
              <a:t>그 결과는 위의 그래프와 같은데요</a:t>
            </a:r>
            <a:r>
              <a:rPr lang="en-US" altLang="ko-KR" dirty="0"/>
              <a:t>. </a:t>
            </a:r>
            <a:r>
              <a:rPr lang="ko-KR" altLang="en-US" dirty="0"/>
              <a:t>이렇게 피크를 찍는 구간은 주로 예상했던 것과 같이 수업이 시작하기 </a:t>
            </a:r>
            <a:r>
              <a:rPr lang="en-US" altLang="ko-KR" dirty="0"/>
              <a:t>1</a:t>
            </a:r>
            <a:r>
              <a:rPr lang="ko-KR" altLang="en-US" dirty="0"/>
              <a:t>분 전 즈음입니다</a:t>
            </a:r>
            <a:r>
              <a:rPr lang="en-US" altLang="ko-KR" dirty="0"/>
              <a:t>. 5</a:t>
            </a:r>
            <a:r>
              <a:rPr lang="ko-KR" altLang="en-US" dirty="0"/>
              <a:t>교시인 </a:t>
            </a:r>
            <a:r>
              <a:rPr lang="en-US" altLang="ko-KR" dirty="0"/>
              <a:t>2</a:t>
            </a:r>
            <a:r>
              <a:rPr lang="ko-KR" altLang="en-US" dirty="0"/>
              <a:t>시에 가장 많은 로그발생이 보이네요</a:t>
            </a:r>
            <a:r>
              <a:rPr lang="en-US" altLang="ko-KR" dirty="0"/>
              <a:t>. </a:t>
            </a:r>
            <a:r>
              <a:rPr lang="ko-KR" altLang="en-US" dirty="0"/>
              <a:t>반면 오전 </a:t>
            </a:r>
            <a:r>
              <a:rPr lang="en-US" altLang="ko-KR" dirty="0"/>
              <a:t>6</a:t>
            </a:r>
            <a:r>
              <a:rPr lang="ko-KR" altLang="en-US" dirty="0"/>
              <a:t>시구간에는 가장 낮은 접속률을 보이고요</a:t>
            </a:r>
            <a:r>
              <a:rPr lang="en-US" altLang="ko-KR" dirty="0"/>
              <a:t>. </a:t>
            </a:r>
            <a:r>
              <a:rPr lang="ko-KR" altLang="en-US" dirty="0"/>
              <a:t>저녁시간대를 잠깐 보시면 </a:t>
            </a:r>
            <a:r>
              <a:rPr lang="en-US" altLang="ko-KR" dirty="0"/>
              <a:t>7</a:t>
            </a:r>
            <a:r>
              <a:rPr lang="ko-KR" altLang="en-US" dirty="0"/>
              <a:t>시와 </a:t>
            </a:r>
            <a:r>
              <a:rPr lang="en-US" altLang="ko-KR" dirty="0"/>
              <a:t>8</a:t>
            </a:r>
            <a:r>
              <a:rPr lang="ko-KR" altLang="en-US" dirty="0"/>
              <a:t>시 반쯤 작은 피크들이 보이는데 아마 과제 수행을 위한 시간대가 아닐까 추측해봅니다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4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Peach, R. L.,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Yaliraki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N., Lefevre, D., &amp; Barahona, M. (2019). Data-driven unsupervised clustering of online learner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 science of learning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1-11.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dirty="0"/>
              <a:t>자 그럼 기본적인 탐색을 마치고 실제 강의나 학습자를 프로파일링을 해보겠습니다</a:t>
            </a:r>
            <a:r>
              <a:rPr lang="en-US" altLang="ko-KR" dirty="0"/>
              <a:t>. </a:t>
            </a:r>
            <a:r>
              <a:rPr lang="ko-KR" altLang="en-US" dirty="0"/>
              <a:t>해당 분석을 위해 참고한 키 논문은 네이처 파트너 저널에 게시된 </a:t>
            </a:r>
            <a:r>
              <a:rPr lang="en-US" altLang="ko-KR" dirty="0"/>
              <a:t>LMS</a:t>
            </a:r>
            <a:r>
              <a:rPr lang="ko-KR" altLang="en-US" dirty="0"/>
              <a:t>로그 데이터를 이용한 비지도 클러스터링 논문을 참고하였습니다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연구방법은 다음과 같습니다</a:t>
            </a:r>
            <a:r>
              <a:rPr lang="en-US" altLang="ko-KR" dirty="0"/>
              <a:t>. </a:t>
            </a:r>
            <a:r>
              <a:rPr lang="ko-KR" altLang="en-US" dirty="0"/>
              <a:t>첫번째 매트릭스는 시간대별 학생들이 발생시킨 로그 매트릭스로 이를 라인 그래프로 보이면 어떤 패턴이 등장합니다</a:t>
            </a:r>
            <a:r>
              <a:rPr lang="en-US" altLang="ko-KR" dirty="0"/>
              <a:t>. </a:t>
            </a:r>
            <a:r>
              <a:rPr lang="ko-KR" altLang="en-US" dirty="0"/>
              <a:t>이를 다이나믹 타입 </a:t>
            </a:r>
            <a:r>
              <a:rPr lang="ko-KR" altLang="en-US" dirty="0" err="1"/>
              <a:t>워핑의</a:t>
            </a:r>
            <a:r>
              <a:rPr lang="ko-KR" altLang="en-US" dirty="0"/>
              <a:t> 기법을 적용해 학생과 학생 간의 유사도를 도출하고 네트워크를 생성합니다</a:t>
            </a:r>
            <a:r>
              <a:rPr lang="en-US" altLang="ko-KR" dirty="0"/>
              <a:t>. </a:t>
            </a:r>
            <a:r>
              <a:rPr lang="ko-KR" altLang="en-US" dirty="0"/>
              <a:t>생성한 네트워크를 통해 </a:t>
            </a:r>
            <a:r>
              <a:rPr lang="en-US" altLang="ko-KR" dirty="0"/>
              <a:t>community detection</a:t>
            </a:r>
            <a:r>
              <a:rPr lang="ko-KR" altLang="en-US" dirty="0"/>
              <a:t>의 방법으로 </a:t>
            </a:r>
            <a:r>
              <a:rPr lang="ko-KR" altLang="en-US" dirty="0" err="1"/>
              <a:t>군집화합니다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76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관점은 강의 관점인데요</a:t>
            </a:r>
            <a:r>
              <a:rPr lang="en-US" altLang="ko-KR" dirty="0"/>
              <a:t>. 5/11 </a:t>
            </a:r>
            <a:r>
              <a:rPr lang="ko-KR" altLang="en-US" dirty="0"/>
              <a:t>이후 온라인 현행유지를 선택한 강의</a:t>
            </a:r>
            <a:r>
              <a:rPr lang="en-US" altLang="ko-KR" dirty="0"/>
              <a:t>(2202)</a:t>
            </a:r>
            <a:r>
              <a:rPr lang="ko-KR" altLang="en-US" dirty="0"/>
              <a:t>만 추려서 로그에서 블랙보드를 이용하는 것을 명확히 확인할 수 있었던 강의 약 </a:t>
            </a:r>
            <a:r>
              <a:rPr lang="en-US" altLang="ko-KR" dirty="0"/>
              <a:t>930</a:t>
            </a:r>
            <a:r>
              <a:rPr lang="ko-KR" altLang="en-US" dirty="0"/>
              <a:t>개를 도출하고 방금 말씀드린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해당 결과는 오른쪽 그림과 같은데요</a:t>
            </a:r>
            <a:r>
              <a:rPr lang="en-US" altLang="ko-KR" dirty="0"/>
              <a:t>. </a:t>
            </a:r>
            <a:r>
              <a:rPr lang="ko-KR" altLang="en-US" dirty="0"/>
              <a:t>하나의 큰 클러스터와 두 개의 중간 클러스터 다섯개의 작은 클러스터가 도출되었습니다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90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자세히 들여다보겠습니다</a:t>
            </a:r>
            <a:r>
              <a:rPr lang="en-US" altLang="ko-KR" dirty="0"/>
              <a:t>. 0</a:t>
            </a:r>
            <a:r>
              <a:rPr lang="ko-KR" altLang="en-US" dirty="0"/>
              <a:t>번부터 </a:t>
            </a:r>
            <a:r>
              <a:rPr lang="en-US" altLang="ko-KR" dirty="0"/>
              <a:t>7</a:t>
            </a:r>
            <a:r>
              <a:rPr lang="ko-KR" altLang="en-US" dirty="0"/>
              <a:t>번까지 번호를 매겨보았는데요</a:t>
            </a:r>
            <a:r>
              <a:rPr lang="en-US" altLang="ko-KR" dirty="0"/>
              <a:t>. </a:t>
            </a:r>
            <a:r>
              <a:rPr lang="ko-KR" altLang="en-US" dirty="0"/>
              <a:t>이들의 패턴과 만족도를 함께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변동성이 큰 </a:t>
            </a:r>
            <a:r>
              <a:rPr lang="en-US" altLang="ko-KR" dirty="0"/>
              <a:t>7</a:t>
            </a:r>
            <a:r>
              <a:rPr lang="ko-KR" altLang="en-US" dirty="0"/>
              <a:t>번 클러스터의 경우 가장 낮은 만족도를 보였다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번의 경우 가장 만족도가 높았는데 개강 시즌 초반의 피크와 기말의 쪽의 피크가 보이는 양상 </a:t>
            </a:r>
            <a:r>
              <a:rPr lang="en-US" altLang="ko-KR" dirty="0"/>
              <a:t>&gt; </a:t>
            </a:r>
            <a:r>
              <a:rPr lang="ko-KR" altLang="en-US" dirty="0"/>
              <a:t>전체적으로 큰 변화폭이 보이지 않음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번의 경우 가장 큰 클러스터임에도 불구하고 평균적인 로그 패턴은 무난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3,1,5,4,6,0,2,7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13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정밀하게 보기 위해서 해당 시계열 패턴을 분해해보았습니다</a:t>
            </a:r>
            <a:r>
              <a:rPr lang="en-US" altLang="ko-KR" dirty="0"/>
              <a:t>. </a:t>
            </a:r>
            <a:r>
              <a:rPr lang="ko-KR" altLang="en-US" dirty="0"/>
              <a:t>시계열 데이터는 계절성</a:t>
            </a:r>
            <a:r>
              <a:rPr lang="en-US" altLang="ko-KR" dirty="0"/>
              <a:t>, </a:t>
            </a:r>
            <a:r>
              <a:rPr lang="ko-KR" altLang="en-US" dirty="0"/>
              <a:t>추세</a:t>
            </a:r>
            <a:r>
              <a:rPr lang="en-US" altLang="ko-KR" dirty="0"/>
              <a:t>, </a:t>
            </a:r>
            <a:r>
              <a:rPr lang="ko-KR" altLang="en-US" dirty="0"/>
              <a:t>기타성분으로 </a:t>
            </a:r>
            <a:r>
              <a:rPr lang="ko-KR" altLang="en-US" dirty="0" err="1"/>
              <a:t>구성되어있는데요</a:t>
            </a:r>
            <a:r>
              <a:rPr lang="en-US" altLang="ko-KR" dirty="0"/>
              <a:t>. </a:t>
            </a:r>
            <a:r>
              <a:rPr lang="ko-KR" altLang="en-US" dirty="0"/>
              <a:t>덧셈 분해 방법으로 분해해보았습니다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yt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in-R"/>
              </a:rPr>
              <a:t>=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St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in-R"/>
              </a:rPr>
              <a:t>+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Tt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in-R"/>
              </a:rPr>
              <a:t>+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Rt</a:t>
            </a:r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종강 후 급증형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위 만족도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&gt;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과제 제출 기간 연장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?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혹은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make up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기간을 주는 경우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5.44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점진적 상승형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위 만족도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&gt;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점진적인 상승 형태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5.42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3,1,5,4,6,0,2,7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96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정밀하게 보기 위해서 해당 시계열 패턴을 분해해보았습니다</a:t>
            </a:r>
            <a:r>
              <a:rPr lang="en-US" altLang="ko-KR" dirty="0"/>
              <a:t>. </a:t>
            </a:r>
            <a:r>
              <a:rPr lang="ko-KR" altLang="en-US" dirty="0"/>
              <a:t>시계열 데이터는 계절성</a:t>
            </a:r>
            <a:r>
              <a:rPr lang="en-US" altLang="ko-KR" dirty="0"/>
              <a:t>, </a:t>
            </a:r>
            <a:r>
              <a:rPr lang="ko-KR" altLang="en-US" dirty="0"/>
              <a:t>추세</a:t>
            </a:r>
            <a:r>
              <a:rPr lang="en-US" altLang="ko-KR" dirty="0"/>
              <a:t>, </a:t>
            </a:r>
            <a:r>
              <a:rPr lang="ko-KR" altLang="en-US" dirty="0"/>
              <a:t>기타성분으로 </a:t>
            </a:r>
            <a:r>
              <a:rPr lang="ko-KR" altLang="en-US" dirty="0" err="1"/>
              <a:t>구성되어있는데요</a:t>
            </a:r>
            <a:r>
              <a:rPr lang="en-US" altLang="ko-KR" dirty="0"/>
              <a:t>. </a:t>
            </a:r>
            <a:r>
              <a:rPr lang="ko-KR" altLang="en-US" dirty="0"/>
              <a:t>덧셈 분해 방법으로 분해해보았습니다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yt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in-R"/>
              </a:rPr>
              <a:t>=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St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in-R"/>
              </a:rPr>
              <a:t>+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Tt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in-R"/>
              </a:rPr>
              <a:t>+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JXc-TeX-math-I"/>
              </a:rPr>
              <a:t>Rt</a:t>
            </a:r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학기말 초고관여형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점점 상승형 </a:t>
            </a:r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정정 급증 후 무난형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JXc-TeX-math-I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JXc-TeX-math-I"/>
              </a:rPr>
              <a:t>점점 상승형 역시</a:t>
            </a:r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MJXc-TeX-math-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3,1,5,4,6,0,2,7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만족도 상위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r>
              <a:rPr lang="ko-KR" altLang="en-US" dirty="0"/>
              <a:t>학기말로 로그발생률이 높아질 수록 강의 만족도가 좋았음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하위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r>
              <a:rPr lang="ko-KR" altLang="en-US" dirty="0"/>
              <a:t>가장 낮았던 </a:t>
            </a:r>
            <a:r>
              <a:rPr lang="en-US" altLang="ko-KR" dirty="0"/>
              <a:t>7</a:t>
            </a:r>
            <a:r>
              <a:rPr lang="ko-KR" altLang="en-US" dirty="0"/>
              <a:t>번은 중간에 발생률이 급상승하거나 하락하는 추세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4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흥미로운 점은 만족도와 관련하여 같은 교수님의 같은 강의의 지난 </a:t>
            </a:r>
            <a:r>
              <a:rPr lang="en-US" altLang="ko-KR" dirty="0"/>
              <a:t>1</a:t>
            </a:r>
            <a:r>
              <a:rPr lang="ko-KR" altLang="en-US" dirty="0"/>
              <a:t>학기와 비교해본 결과 평균이 </a:t>
            </a:r>
            <a:r>
              <a:rPr lang="en-US" altLang="ko-KR" dirty="0"/>
              <a:t>4.72</a:t>
            </a:r>
            <a:r>
              <a:rPr lang="ko-KR" altLang="en-US" dirty="0"/>
              <a:t>에서 </a:t>
            </a:r>
            <a:r>
              <a:rPr lang="en-US" altLang="ko-KR" dirty="0"/>
              <a:t>5.01</a:t>
            </a:r>
            <a:r>
              <a:rPr lang="ko-KR" altLang="en-US" dirty="0"/>
              <a:t>로 상승한 것을 알 수 있었다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83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같은 데이터를 학생관점에서 보도록 하겠습니다</a:t>
            </a:r>
            <a:r>
              <a:rPr lang="en-US" altLang="ko-KR" dirty="0"/>
              <a:t>. </a:t>
            </a:r>
            <a:r>
              <a:rPr lang="ko-KR" altLang="en-US" dirty="0"/>
              <a:t>여기서는 시간적인 여유 때문에 제가 따로 </a:t>
            </a:r>
            <a:r>
              <a:rPr lang="en-US" altLang="ko-KR" dirty="0"/>
              <a:t>DTW</a:t>
            </a:r>
            <a:r>
              <a:rPr lang="ko-KR" altLang="en-US" dirty="0"/>
              <a:t>를 진행하지 않고 성적과 만족도를</a:t>
            </a:r>
            <a:r>
              <a:rPr lang="en-US" altLang="ko-KR" dirty="0"/>
              <a:t> 3</a:t>
            </a:r>
            <a:r>
              <a:rPr lang="ko-KR" altLang="en-US" dirty="0"/>
              <a:t>단계 그룹으로 나누어 비교해보았습니다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그래프 성적이 높은 학생들은 확실히 일평균 로그 발생 건수가 높았다</a:t>
            </a:r>
            <a:r>
              <a:rPr lang="en-US" altLang="ko-KR" dirty="0"/>
              <a:t>. </a:t>
            </a:r>
            <a:r>
              <a:rPr lang="ko-KR" altLang="en-US" dirty="0"/>
              <a:t>성적이 높았던 학생들은 학기말에 점점 상승하는 트렌드를 보였고 중간 그룹은 정정기간</a:t>
            </a:r>
            <a:r>
              <a:rPr lang="en-US" altLang="ko-KR" dirty="0"/>
              <a:t>, </a:t>
            </a:r>
            <a:r>
              <a:rPr lang="ko-KR" altLang="en-US" dirty="0"/>
              <a:t>중간고사기간</a:t>
            </a:r>
            <a:r>
              <a:rPr lang="en-US" altLang="ko-KR" dirty="0"/>
              <a:t>, </a:t>
            </a:r>
            <a:r>
              <a:rPr lang="ko-KR" altLang="en-US" dirty="0"/>
              <a:t>학기말에 급증하는 패턴을 보이네요</a:t>
            </a:r>
            <a:r>
              <a:rPr lang="en-US" altLang="ko-KR" dirty="0"/>
              <a:t>. </a:t>
            </a:r>
            <a:r>
              <a:rPr lang="ko-KR" altLang="en-US" dirty="0"/>
              <a:t>마지막으로 성적이 낮은 그룹은 정정기간에는 높았다가 기말기간에 </a:t>
            </a:r>
            <a:r>
              <a:rPr lang="ko-KR" altLang="en-US" dirty="0" err="1"/>
              <a:t>급하락하는</a:t>
            </a:r>
            <a:r>
              <a:rPr lang="ko-KR" altLang="en-US" dirty="0"/>
              <a:t> 패턴을 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1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강의만족도에 따른 로그 패턴은 성적그룹 차이만큼 크지는 </a:t>
            </a:r>
            <a:r>
              <a:rPr lang="ko-KR" altLang="en-US" dirty="0" err="1"/>
              <a:t>않아보이나</a:t>
            </a:r>
            <a:r>
              <a:rPr lang="ko-KR" altLang="en-US" dirty="0"/>
              <a:t> 흥미로운 점은 종강시즌이 다가올 수록 강의 만족도가 낮은 학생들의 로그 발생건수가 학기말에 다른 두 그룹을 앞지르는 현상을 보였다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9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cs typeface="Calibri"/>
              </a:rPr>
              <a:t>본론으로 들어가기 전에 이런 인용구를 먼저 알려드리면서 시작하고 싶습니다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구글 최초의 엔지니어링 디렉터이자 최고 혁신 전문가는 프로젝트의 성패를 </a:t>
            </a:r>
            <a:r>
              <a:rPr lang="ko-KR" altLang="en-US" dirty="0" err="1">
                <a:latin typeface="Calibri"/>
                <a:cs typeface="Calibri"/>
              </a:rPr>
              <a:t>결정하는건</a:t>
            </a:r>
            <a:r>
              <a:rPr lang="ko-KR" altLang="en-US" dirty="0">
                <a:latin typeface="Calibri"/>
                <a:cs typeface="Calibri"/>
              </a:rPr>
              <a:t> 다른 사람들의 의견이 아니라 당신만의 데이터라고 말하였는데요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그만큼 요즘 시대에서는 데이터가 어떤 </a:t>
            </a:r>
            <a:r>
              <a:rPr lang="ko-KR" altLang="en-US" dirty="0" err="1">
                <a:latin typeface="Calibri"/>
                <a:cs typeface="Calibri"/>
              </a:rPr>
              <a:t>결저을</a:t>
            </a:r>
            <a:r>
              <a:rPr lang="ko-KR" altLang="en-US" dirty="0">
                <a:latin typeface="Calibri"/>
                <a:cs typeface="Calibri"/>
              </a:rPr>
              <a:t> 하거나 </a:t>
            </a:r>
            <a:r>
              <a:rPr lang="ko-KR" altLang="en-US" dirty="0" err="1">
                <a:latin typeface="Calibri"/>
                <a:cs typeface="Calibri"/>
              </a:rPr>
              <a:t>소토을</a:t>
            </a:r>
            <a:r>
              <a:rPr lang="ko-KR" altLang="en-US" dirty="0">
                <a:latin typeface="Calibri"/>
                <a:cs typeface="Calibri"/>
              </a:rPr>
              <a:t> 하는데 굉장히 중요한 역할을 하고 있는 것이죠</a:t>
            </a:r>
            <a:r>
              <a:rPr lang="en-US" altLang="ko-KR" dirty="0">
                <a:latin typeface="Calibri"/>
                <a:cs typeface="Calibri"/>
              </a:rPr>
              <a:t>. </a:t>
            </a:r>
          </a:p>
          <a:p>
            <a:r>
              <a:rPr lang="ko-KR" altLang="en-US" dirty="0">
                <a:latin typeface="Calibri"/>
                <a:cs typeface="Calibri"/>
              </a:rPr>
              <a:t>저 역시도 데이터를 매일 보고 만지는 일을 하는데요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아직은 데이터 사이언스에 대한 분야가 생소하실 수 있는 분들이 계실 것 같아 </a:t>
            </a:r>
            <a:endParaRPr lang="en-US" altLang="ko-KR" dirty="0">
              <a:latin typeface="Calibri"/>
              <a:cs typeface="Calibri"/>
            </a:endParaRPr>
          </a:p>
          <a:p>
            <a:endParaRPr lang="en-US" altLang="ko-KR" dirty="0">
              <a:latin typeface="Calibri"/>
              <a:cs typeface="Calibri"/>
            </a:endParaRPr>
          </a:p>
          <a:p>
            <a:endParaRPr lang="en-US" altLang="ko-KR" dirty="0">
              <a:latin typeface="Calibri"/>
              <a:cs typeface="Calibri"/>
            </a:endParaRPr>
          </a:p>
          <a:p>
            <a:endParaRPr lang="en-US" altLang="ko-KR" dirty="0">
              <a:latin typeface="Calibri"/>
              <a:cs typeface="Calibri"/>
            </a:endParaRPr>
          </a:p>
          <a:p>
            <a:endParaRPr lang="en-US" altLang="ko-KR" dirty="0">
              <a:latin typeface="Calibri"/>
              <a:cs typeface="Calibri"/>
            </a:endParaRPr>
          </a:p>
          <a:p>
            <a:r>
              <a:rPr lang="en-US" altLang="ko-KR" dirty="0">
                <a:latin typeface="Calibri"/>
                <a:cs typeface="Calibri"/>
              </a:rPr>
              <a:t>------</a:t>
            </a:r>
          </a:p>
          <a:p>
            <a:r>
              <a:rPr lang="ko-KR" altLang="en-US" dirty="0">
                <a:latin typeface="Calibri"/>
                <a:cs typeface="Calibri"/>
              </a:rPr>
              <a:t>본론으로 들어가기 전에 저는 여러분께 이 인용구를 알려드리면서 시작하고 싶습니다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구글 최초의 엔지니어링 디렉터이자 현재 구글 최고 혁신 전문가인 알베르토 </a:t>
            </a:r>
            <a:r>
              <a:rPr lang="ko-KR" altLang="en-US" dirty="0" err="1">
                <a:latin typeface="Calibri"/>
                <a:cs typeface="Calibri"/>
              </a:rPr>
              <a:t>사보이아는</a:t>
            </a:r>
            <a:r>
              <a:rPr lang="ko-KR" altLang="en-US" dirty="0">
                <a:latin typeface="Calibri"/>
                <a:cs typeface="Calibri"/>
              </a:rPr>
              <a:t> 스탠포드 연설에서 다음과 같이 말했습니다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프로젝트의 성패에서 가장 중요하게 생각해야하는 건 다른 사람들의 의견이 아니라 데이터라고 했는데요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그것도 자신에게 적합한 데이터를 이용하여야 한다고 했습니다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쉽게 말해 의사결정과 소통에 있어서 데이터는 핵심적인 역할을 한다는 것입니다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   </a:t>
            </a:r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24557-158D-4E4F-8EBD-31880BCFF0FB}" type="slidenum">
              <a:rPr lang="en-US" altLang="ko-KR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13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같은 분석은 다음과 같이 활용할 수 있을 것 같습니다</a:t>
            </a:r>
            <a:r>
              <a:rPr lang="en-US" altLang="ko-KR" dirty="0"/>
              <a:t>. </a:t>
            </a:r>
            <a:r>
              <a:rPr lang="ko-KR" altLang="en-US" dirty="0"/>
              <a:t>어떤 패턴의 온라인 강의가 만족도가 높고 </a:t>
            </a:r>
            <a:r>
              <a:rPr lang="ko-KR" altLang="en-US" dirty="0" err="1"/>
              <a:t>낮은지</a:t>
            </a:r>
            <a:r>
              <a:rPr lang="ko-KR" altLang="en-US" dirty="0"/>
              <a:t> 파악할 수 있었으므로 온라인으로 계속 진행해도 </a:t>
            </a:r>
            <a:r>
              <a:rPr lang="ko-KR" altLang="en-US" dirty="0" err="1"/>
              <a:t>무리없는</a:t>
            </a:r>
            <a:r>
              <a:rPr lang="ko-KR" altLang="en-US" dirty="0"/>
              <a:t> 즉 </a:t>
            </a:r>
            <a:r>
              <a:rPr lang="ko-KR" altLang="en-US" dirty="0" err="1"/>
              <a:t>무크</a:t>
            </a:r>
            <a:r>
              <a:rPr lang="ko-KR" altLang="en-US" dirty="0"/>
              <a:t> 강의를 선정할 때 활용해볼 수 있겠습니다</a:t>
            </a:r>
            <a:r>
              <a:rPr lang="en-US" altLang="ko-KR" dirty="0"/>
              <a:t>. </a:t>
            </a:r>
            <a:r>
              <a:rPr lang="ko-KR" altLang="en-US" dirty="0"/>
              <a:t>두번째로 학습자의 성적과 만족도별 학습패턴을 파악한 결과는 학업에 어려움을 겪거나 학업 중도 포기자 등을 예측할 수 있겠고 개개인 맞춤형 지원도 가능할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69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 길 </a:t>
            </a:r>
            <a:r>
              <a:rPr lang="ko-KR" altLang="en-US" dirty="0" err="1"/>
              <a:t>와주셔서</a:t>
            </a:r>
            <a:r>
              <a:rPr lang="ko-KR" altLang="en-US" dirty="0"/>
              <a:t> 감사하고 온라인 시청자 분들도 귀중한 시간 내어 주셔서 감사합니다</a:t>
            </a:r>
            <a:r>
              <a:rPr lang="en-US" altLang="ko-KR" dirty="0"/>
              <a:t>. </a:t>
            </a:r>
            <a:r>
              <a:rPr lang="ko-KR" altLang="en-US" dirty="0"/>
              <a:t>발표 마치도록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0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cs typeface="Calibri"/>
              </a:rPr>
              <a:t>제 업무 프로세스를 간단히 </a:t>
            </a:r>
            <a:r>
              <a:rPr lang="ko-KR" altLang="en-US" dirty="0" err="1">
                <a:latin typeface="Calibri"/>
                <a:cs typeface="Calibri"/>
              </a:rPr>
              <a:t>설명드리고자</a:t>
            </a:r>
            <a:r>
              <a:rPr lang="ko-KR" altLang="en-US" dirty="0">
                <a:latin typeface="Calibri"/>
                <a:cs typeface="Calibri"/>
              </a:rPr>
              <a:t> 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신이 내려준 기회</a:t>
            </a:r>
            <a:endParaRPr lang="en-US" altLang="ko-KR" dirty="0">
              <a:latin typeface="Calibri"/>
              <a:cs typeface="Calibri"/>
            </a:endParaRPr>
          </a:p>
          <a:p>
            <a:r>
              <a:rPr lang="ko-KR" altLang="en-US" dirty="0">
                <a:latin typeface="Calibri"/>
                <a:cs typeface="Calibri"/>
              </a:rPr>
              <a:t>실시간 대시보드 자동화 툴인</a:t>
            </a:r>
            <a:endParaRPr lang="en-US" altLang="ko-KR" dirty="0">
              <a:latin typeface="Calibri"/>
              <a:cs typeface="Calibri"/>
            </a:endParaRPr>
          </a:p>
          <a:p>
            <a:r>
              <a:rPr lang="en-US" altLang="ko-KR" dirty="0">
                <a:latin typeface="Calibri"/>
                <a:cs typeface="Calibri"/>
              </a:rPr>
              <a:t>---------</a:t>
            </a:r>
          </a:p>
          <a:p>
            <a:r>
              <a:rPr lang="ko-KR" altLang="en-US" dirty="0">
                <a:latin typeface="Calibri"/>
                <a:cs typeface="Calibri"/>
              </a:rPr>
              <a:t>아직은 데이터 사이언스라는 분야가 생소하신 분들이 있을 것 같아 제 업무의 프로세스를 간략하게 정리해보았는데요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제 </a:t>
            </a:r>
            <a:r>
              <a:rPr lang="en-US" altLang="ko-KR" dirty="0">
                <a:latin typeface="Calibri"/>
                <a:cs typeface="Calibri"/>
              </a:rPr>
              <a:t>R&amp;R</a:t>
            </a:r>
            <a:r>
              <a:rPr lang="ko-KR" altLang="en-US" dirty="0">
                <a:latin typeface="Calibri"/>
                <a:cs typeface="Calibri"/>
              </a:rPr>
              <a:t>은 주로 </a:t>
            </a:r>
            <a:r>
              <a:rPr lang="ko-KR" altLang="en-US" b="1" dirty="0">
                <a:latin typeface="Calibri"/>
                <a:cs typeface="Calibri"/>
              </a:rPr>
              <a:t>데이터로 소통하고 제공하기로 </a:t>
            </a:r>
            <a:r>
              <a:rPr lang="ko-KR" altLang="en-US" dirty="0">
                <a:latin typeface="Calibri"/>
                <a:cs typeface="Calibri"/>
              </a:rPr>
              <a:t>말씀드릴 수 있겠습니다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첫번째 데이터로 소통할 때는 다음과 같은 과정을 거칩니다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코로나로 인해 외국인 학생의 입국현황을 급하게 파악해야 </a:t>
            </a:r>
            <a:r>
              <a:rPr lang="ko-KR" altLang="en-US" dirty="0" err="1">
                <a:latin typeface="Calibri"/>
                <a:cs typeface="Calibri"/>
              </a:rPr>
              <a:t>한다던가</a:t>
            </a:r>
            <a:r>
              <a:rPr lang="en-US" altLang="ko-KR" dirty="0">
                <a:latin typeface="Calibri"/>
                <a:cs typeface="Calibri"/>
              </a:rPr>
              <a:t>, </a:t>
            </a:r>
            <a:r>
              <a:rPr lang="ko-KR" altLang="en-US" dirty="0">
                <a:latin typeface="Calibri"/>
                <a:cs typeface="Calibri"/>
              </a:rPr>
              <a:t>융합 교육의 활성화를 위해 관련된 분석이 </a:t>
            </a:r>
            <a:r>
              <a:rPr lang="ko-KR" altLang="en-US" dirty="0" err="1">
                <a:latin typeface="Calibri"/>
                <a:cs typeface="Calibri"/>
              </a:rPr>
              <a:t>필요하다와</a:t>
            </a:r>
            <a:r>
              <a:rPr lang="ko-KR" altLang="en-US" dirty="0">
                <a:latin typeface="Calibri"/>
                <a:cs typeface="Calibri"/>
              </a:rPr>
              <a:t> 같은 어떤 문제상황이 도출되면 그에 맞는 데이터를 탐색합니다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이때 꼭 필요한 데이터가 무엇인지</a:t>
            </a:r>
            <a:r>
              <a:rPr lang="en-US" altLang="ko-KR" dirty="0">
                <a:latin typeface="Calibri"/>
                <a:cs typeface="Calibri"/>
              </a:rPr>
              <a:t>, </a:t>
            </a:r>
            <a:r>
              <a:rPr lang="ko-KR" altLang="en-US" dirty="0">
                <a:latin typeface="Calibri"/>
                <a:cs typeface="Calibri"/>
              </a:rPr>
              <a:t>데이터가 있어도 활용가능 한 형태인지 빠르게 </a:t>
            </a:r>
            <a:r>
              <a:rPr lang="ko-KR" altLang="en-US" dirty="0" err="1">
                <a:latin typeface="Calibri"/>
                <a:cs typeface="Calibri"/>
              </a:rPr>
              <a:t>파악해야합니다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ko-KR" altLang="en-US" dirty="0">
                <a:latin typeface="Calibri"/>
                <a:cs typeface="Calibri"/>
              </a:rPr>
              <a:t>그 다음 데이터가 수집이 완료되면 전처리와 동시에 분석에 적합한 알고리즘을 탐색하는데요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전처리는 말그대로 예쁜 매트릭스를 만든다고 생각하시면 될 것 같습니다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 다음 알고리즘을 적용해보는데 굳이 거창한 알고리즘을 꼭 </a:t>
            </a:r>
            <a:r>
              <a:rPr lang="ko-KR" altLang="en-US" dirty="0" err="1">
                <a:latin typeface="Calibri"/>
                <a:cs typeface="Calibri"/>
              </a:rPr>
              <a:t>적용해야하는</a:t>
            </a:r>
            <a:r>
              <a:rPr lang="ko-KR" altLang="en-US" dirty="0">
                <a:latin typeface="Calibri"/>
                <a:cs typeface="Calibri"/>
              </a:rPr>
              <a:t> 것이 아니라 때로는 간단한 기초통계도 충분할 때도 있습니다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그리고 필요에 따라 네트워크 분석이나 </a:t>
            </a:r>
            <a:r>
              <a:rPr lang="ko-KR" altLang="en-US" dirty="0" err="1">
                <a:latin typeface="Calibri"/>
                <a:cs typeface="Calibri"/>
              </a:rPr>
              <a:t>머신러닝</a:t>
            </a:r>
            <a:r>
              <a:rPr lang="ko-KR" altLang="en-US" dirty="0">
                <a:latin typeface="Calibri"/>
                <a:cs typeface="Calibri"/>
              </a:rPr>
              <a:t> 기법을 적용합니다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보통 데이터 사이즈가 크기 때문에 오늘 다뤄볼 데이터처럼 시계열 데이터 같은 경우는 하루치 데이터만 잘라서 테스트로 돌려보고 전체 데이터를 분석합니다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 이후에는 결과를 바탕으로 깊고 길게 생각하는 과정을 거치는데요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쉽게 말해 인사이트를 발견하는 과정을 거칩니다</a:t>
            </a:r>
            <a:r>
              <a:rPr lang="en-US" altLang="ko-KR" dirty="0">
                <a:latin typeface="Calibri"/>
                <a:cs typeface="Calibri"/>
              </a:rPr>
              <a:t>.  </a:t>
            </a:r>
            <a:r>
              <a:rPr lang="ko-KR" altLang="en-US" dirty="0">
                <a:latin typeface="Calibri"/>
                <a:cs typeface="Calibri"/>
              </a:rPr>
              <a:t>그 이후에는 시각화 작업을 진행합니다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 err="1">
                <a:latin typeface="Calibri"/>
                <a:cs typeface="Calibri"/>
              </a:rPr>
              <a:t>태블로나</a:t>
            </a:r>
            <a:r>
              <a:rPr lang="ko-KR" altLang="en-US" dirty="0">
                <a:latin typeface="Calibri"/>
                <a:cs typeface="Calibri"/>
              </a:rPr>
              <a:t> </a:t>
            </a:r>
            <a:r>
              <a:rPr lang="en-US" altLang="ko-KR" dirty="0">
                <a:latin typeface="Calibri"/>
                <a:cs typeface="Calibri"/>
              </a:rPr>
              <a:t>power bi</a:t>
            </a:r>
            <a:r>
              <a:rPr lang="ko-KR" altLang="en-US" dirty="0">
                <a:latin typeface="Calibri"/>
                <a:cs typeface="Calibri"/>
              </a:rPr>
              <a:t>같은 경우는 실시간 </a:t>
            </a:r>
            <a:r>
              <a:rPr lang="en-US" altLang="ko-KR" dirty="0">
                <a:latin typeface="Calibri"/>
                <a:cs typeface="Calibri"/>
              </a:rPr>
              <a:t>BI </a:t>
            </a:r>
            <a:r>
              <a:rPr lang="ko-KR" altLang="en-US" dirty="0">
                <a:latin typeface="Calibri"/>
                <a:cs typeface="Calibri"/>
              </a:rPr>
              <a:t>대시보드를 제작할 수 있는 툴로 현재 실무에서도 잘 이용하고 있습니다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ko-KR" altLang="en-US" dirty="0">
                <a:latin typeface="Calibri"/>
                <a:cs typeface="Calibri"/>
              </a:rPr>
              <a:t>아래의 숫자는 대충 짐작하셨듯이 전체의 태스크를 </a:t>
            </a:r>
            <a:r>
              <a:rPr lang="en-US" altLang="ko-KR" dirty="0">
                <a:latin typeface="Calibri"/>
                <a:cs typeface="Calibri"/>
              </a:rPr>
              <a:t>100</a:t>
            </a:r>
            <a:r>
              <a:rPr lang="ko-KR" altLang="en-US" dirty="0">
                <a:latin typeface="Calibri"/>
                <a:cs typeface="Calibri"/>
              </a:rPr>
              <a:t>이라고 했을 때 제가 시간을 투자하는 비율인데요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아무래도 데이터 </a:t>
            </a:r>
            <a:r>
              <a:rPr lang="ko-KR" altLang="en-US" dirty="0" err="1">
                <a:latin typeface="Calibri"/>
                <a:cs typeface="Calibri"/>
              </a:rPr>
              <a:t>전처리</a:t>
            </a:r>
            <a:r>
              <a:rPr lang="ko-KR" altLang="en-US" dirty="0">
                <a:latin typeface="Calibri"/>
                <a:cs typeface="Calibri"/>
              </a:rPr>
              <a:t> 과정에 많은 시간을 쏟게 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또한 이 과정이 </a:t>
            </a:r>
            <a:r>
              <a:rPr lang="en-US" altLang="ko-KR" dirty="0">
                <a:latin typeface="Calibri"/>
                <a:cs typeface="Calibri"/>
              </a:rPr>
              <a:t>1 by 1 </a:t>
            </a:r>
            <a:r>
              <a:rPr lang="ko-KR" altLang="en-US" dirty="0">
                <a:latin typeface="Calibri"/>
                <a:cs typeface="Calibri"/>
              </a:rPr>
              <a:t>이 아니라 앞의 두 과정은 거의 동시에 이루어집니다</a:t>
            </a:r>
            <a:r>
              <a:rPr lang="en-US" altLang="ko-KR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24557-158D-4E4F-8EBD-31880BCFF0FB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0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cs typeface="Calibri"/>
              </a:rPr>
              <a:t>두번째 데이터 기반 서비스 </a:t>
            </a:r>
            <a:r>
              <a:rPr lang="ko-KR" altLang="en-US" dirty="0" err="1">
                <a:latin typeface="Calibri"/>
                <a:cs typeface="Calibri"/>
              </a:rPr>
              <a:t>제공하기입니다</a:t>
            </a:r>
            <a:r>
              <a:rPr lang="en-US" altLang="ko-KR" dirty="0">
                <a:latin typeface="Calibri"/>
                <a:cs typeface="Calibri"/>
              </a:rPr>
              <a:t>.</a:t>
            </a:r>
          </a:p>
          <a:p>
            <a:endParaRPr lang="en-US" altLang="ko-KR" dirty="0">
              <a:latin typeface="Calibri"/>
              <a:cs typeface="Calibri"/>
            </a:endParaRPr>
          </a:p>
          <a:p>
            <a:r>
              <a:rPr lang="ko-KR" altLang="en-US" dirty="0">
                <a:latin typeface="Calibri"/>
                <a:cs typeface="Calibri"/>
              </a:rPr>
              <a:t>올해는 국내 대학 최초로 추천 서비스를 베타 오픈하였는데요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이와 같이 서비스 아이템을 도출하고 데이터로 소통하기와 마찬가지로 데이터를 탐색하고</a:t>
            </a:r>
            <a:r>
              <a:rPr lang="en-US" altLang="ko-KR" dirty="0">
                <a:latin typeface="Calibri"/>
                <a:cs typeface="Calibri"/>
              </a:rPr>
              <a:t>, </a:t>
            </a:r>
            <a:r>
              <a:rPr lang="ko-KR" altLang="en-US" dirty="0">
                <a:latin typeface="Calibri"/>
                <a:cs typeface="Calibri"/>
              </a:rPr>
              <a:t>전처리와 적합한 모델을 탐색합니다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모델이 완성되면 데이터 엔지니어 선생님들과 관련 연구원들과 함께 모델을 적용해보고 발견되는 버그를 수정합니다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모델을 적용할 때는 적절한 파라미터나 옵션을 설정합니다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그리고 실제 서비스 대상인 학생들에게 설문조사를 받는데요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개인적으로는 이 과정이 가장 떨리고 겁이 나기도 합니다</a:t>
            </a:r>
            <a:r>
              <a:rPr lang="en-US" altLang="ko-KR" dirty="0">
                <a:latin typeface="Calibri"/>
                <a:cs typeface="Calibri"/>
              </a:rPr>
              <a:t>.</a:t>
            </a:r>
            <a:r>
              <a:rPr lang="ko-KR" altLang="en-US" dirty="0" err="1">
                <a:latin typeface="Calibri"/>
                <a:cs typeface="Calibri"/>
              </a:rPr>
              <a:t>ㅎㅎ</a:t>
            </a:r>
            <a:r>
              <a:rPr lang="ko-KR" altLang="en-US" dirty="0">
                <a:latin typeface="Calibri"/>
                <a:cs typeface="Calibri"/>
              </a:rPr>
              <a:t> 서비스 대상으로부터 여러가지 피드백을 수렴해서 적용할 수 있는 최대한을 적용하고</a:t>
            </a:r>
            <a:r>
              <a:rPr lang="en-US" altLang="ko-KR" dirty="0">
                <a:latin typeface="Calibri"/>
                <a:cs typeface="Calibri"/>
              </a:rPr>
              <a:t>, ＇</a:t>
            </a:r>
            <a:r>
              <a:rPr lang="ko-KR" altLang="en-US" dirty="0">
                <a:latin typeface="Calibri"/>
                <a:cs typeface="Calibri"/>
              </a:rPr>
              <a:t>고객</a:t>
            </a:r>
            <a:r>
              <a:rPr lang="en-US" altLang="ko-KR" dirty="0">
                <a:latin typeface="Calibri"/>
                <a:cs typeface="Calibri"/>
              </a:rPr>
              <a:t>’ </a:t>
            </a:r>
            <a:r>
              <a:rPr lang="ko-KR" altLang="en-US" dirty="0">
                <a:latin typeface="Calibri"/>
                <a:cs typeface="Calibri"/>
              </a:rPr>
              <a:t>즉 학생들의 반응이 하트 모양이 될 때까지 </a:t>
            </a:r>
            <a:r>
              <a:rPr lang="ko-KR" altLang="en-US" dirty="0" err="1">
                <a:latin typeface="Calibri"/>
                <a:cs typeface="Calibri"/>
              </a:rPr>
              <a:t>반복해야하죠</a:t>
            </a:r>
            <a:r>
              <a:rPr lang="en-US" altLang="ko-KR" dirty="0">
                <a:latin typeface="Calibri"/>
                <a:cs typeface="Calibri"/>
              </a:rPr>
              <a:t>. 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ko-KR" altLang="en-US" dirty="0"/>
              <a:t>이렇게 간략하게 저를 비롯한 저희 팀의 업무를 </a:t>
            </a:r>
            <a:r>
              <a:rPr lang="ko-KR" altLang="en-US" dirty="0" err="1"/>
              <a:t>설명드렸습니다</a:t>
            </a:r>
            <a:r>
              <a:rPr lang="en-US" altLang="ko-KR" dirty="0"/>
              <a:t>. </a:t>
            </a:r>
            <a:r>
              <a:rPr lang="ko-KR" altLang="en-US" dirty="0"/>
              <a:t>오늘 이야기해볼 주제도 최대한 이 프로세스에 맞춰서 이야기 해보려고 합니다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24557-158D-4E4F-8EBD-31880BCFF0FB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24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 </a:t>
            </a:r>
            <a:r>
              <a:rPr lang="ko-KR" altLang="en-US" dirty="0"/>
              <a:t>그럼 오늘 말씀드릴 문제상황은 무엇일까요</a:t>
            </a:r>
            <a:r>
              <a:rPr lang="en-US" altLang="ko-KR" dirty="0"/>
              <a:t>. </a:t>
            </a:r>
            <a:r>
              <a:rPr lang="ko-KR" altLang="en-US" dirty="0"/>
              <a:t>여기 계시는 모든 분들께 지난 </a:t>
            </a:r>
            <a:r>
              <a:rPr lang="en-US" altLang="ko-KR" dirty="0"/>
              <a:t>1</a:t>
            </a:r>
            <a:r>
              <a:rPr lang="ko-KR" altLang="en-US" dirty="0"/>
              <a:t>학기는 말그대로 </a:t>
            </a:r>
            <a:r>
              <a:rPr lang="ko-KR" altLang="en-US" dirty="0" err="1"/>
              <a:t>멘붕이었을겁니다</a:t>
            </a:r>
            <a:r>
              <a:rPr lang="en-US" altLang="ko-KR" dirty="0"/>
              <a:t>. </a:t>
            </a:r>
            <a:r>
              <a:rPr lang="ko-KR" altLang="en-US" dirty="0"/>
              <a:t>교육의 패러다임이 바뀌어야 한다는 이야기와 함께 온라인 강의는 빼놓을 수 없는 이슈가 되었습니다</a:t>
            </a:r>
            <a:r>
              <a:rPr lang="en-US" altLang="ko-KR" dirty="0"/>
              <a:t>. </a:t>
            </a:r>
            <a:r>
              <a:rPr lang="ko-KR" altLang="en-US" dirty="0"/>
              <a:t>이런 위기를 기회로 삼아서</a:t>
            </a:r>
            <a:r>
              <a:rPr lang="en-US" altLang="ko-KR" dirty="0"/>
              <a:t>, </a:t>
            </a:r>
            <a:r>
              <a:rPr lang="ko-KR" altLang="en-US" dirty="0"/>
              <a:t>잘 적재된 데이터를 어떻게 활용하여 교내 구성원들에게 어떤 도움을 줄 수 있을까를 오늘 문제상황으로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노를 저어보겠다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7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분석을 위해서 관련 도서와 논문들을 찾아보다가 다음과 같은 자료들을 발견하였는데요</a:t>
            </a:r>
            <a:r>
              <a:rPr lang="en-US" altLang="ko-KR" dirty="0"/>
              <a:t>. </a:t>
            </a:r>
            <a:r>
              <a:rPr lang="ko-KR" altLang="en-US" dirty="0"/>
              <a:t>왼쪽의 도서는 앞으로의 이러닝의 방향과 </a:t>
            </a:r>
            <a:r>
              <a:rPr lang="en-US" altLang="ko-KR" dirty="0"/>
              <a:t>AI </a:t>
            </a:r>
            <a:r>
              <a:rPr lang="ko-KR" altLang="en-US" dirty="0"/>
              <a:t>적용사례들을 잘 </a:t>
            </a:r>
            <a:r>
              <a:rPr lang="ko-KR" altLang="en-US" dirty="0" err="1"/>
              <a:t>정리해놓은</a:t>
            </a:r>
            <a:r>
              <a:rPr lang="ko-KR" altLang="en-US" dirty="0"/>
              <a:t> 책입니다</a:t>
            </a:r>
            <a:r>
              <a:rPr lang="en-US" altLang="ko-KR" dirty="0"/>
              <a:t>. </a:t>
            </a:r>
            <a:r>
              <a:rPr lang="ko-KR" altLang="en-US" dirty="0"/>
              <a:t>이 책의 핵심은 유저 프로파일링과 개인화였습니다</a:t>
            </a:r>
            <a:r>
              <a:rPr lang="en-US" altLang="ko-KR" dirty="0"/>
              <a:t>. </a:t>
            </a:r>
            <a:r>
              <a:rPr lang="ko-KR" altLang="en-US" dirty="0"/>
              <a:t>이를 이용한 교육적인 맞춤형 추천이 다양한 방식으로 이루어지는 것을 설명하고 </a:t>
            </a:r>
            <a:r>
              <a:rPr lang="en-US" altLang="ko-KR" dirty="0"/>
              <a:t>customized e-learning</a:t>
            </a:r>
            <a:r>
              <a:rPr lang="ko-KR" altLang="en-US" dirty="0"/>
              <a:t>의 모델을 제안하고 있습니다</a:t>
            </a:r>
            <a:r>
              <a:rPr lang="en-US" altLang="ko-KR" dirty="0"/>
              <a:t>. </a:t>
            </a:r>
            <a:r>
              <a:rPr lang="ko-KR" altLang="en-US" dirty="0"/>
              <a:t>이는 오른쪽의 </a:t>
            </a:r>
            <a:r>
              <a:rPr lang="en-US" altLang="ko-KR" dirty="0"/>
              <a:t>Bloom</a:t>
            </a:r>
            <a:r>
              <a:rPr lang="ko-KR" altLang="en-US" dirty="0"/>
              <a:t>이 </a:t>
            </a:r>
            <a:r>
              <a:rPr lang="en-US" altLang="ko-KR" dirty="0"/>
              <a:t>1984</a:t>
            </a:r>
            <a:r>
              <a:rPr lang="ko-KR" altLang="en-US" dirty="0"/>
              <a:t>년 제시한 </a:t>
            </a:r>
            <a:r>
              <a:rPr lang="en-US" altLang="ko-KR" dirty="0"/>
              <a:t>2-sigma problem </a:t>
            </a:r>
            <a:r>
              <a:rPr lang="ko-KR" altLang="en-US" dirty="0"/>
              <a:t>이론과 결을 같이한다고 볼 수 있습니다</a:t>
            </a:r>
            <a:r>
              <a:rPr lang="en-US" altLang="ko-KR" dirty="0"/>
              <a:t>. </a:t>
            </a:r>
            <a:r>
              <a:rPr lang="ko-KR" altLang="en-US" dirty="0"/>
              <a:t>아마 </a:t>
            </a:r>
            <a:r>
              <a:rPr lang="ko-KR" altLang="en-US" dirty="0" err="1"/>
              <a:t>에듀테크와</a:t>
            </a:r>
            <a:r>
              <a:rPr lang="ko-KR" altLang="en-US" dirty="0"/>
              <a:t> 관련된 분들이시라면 한번쯤 </a:t>
            </a:r>
            <a:r>
              <a:rPr lang="ko-KR" altLang="en-US" dirty="0" err="1"/>
              <a:t>들어보셨을</a:t>
            </a:r>
            <a:r>
              <a:rPr lang="ko-KR" altLang="en-US" dirty="0"/>
              <a:t> 수도 있는데</a:t>
            </a:r>
            <a:r>
              <a:rPr lang="en-US" altLang="ko-KR" dirty="0"/>
              <a:t> </a:t>
            </a:r>
            <a:r>
              <a:rPr lang="ko-KR" altLang="en-US" dirty="0"/>
              <a:t>잠깐 설명을 드리자면 </a:t>
            </a:r>
            <a:r>
              <a:rPr lang="en-US" altLang="ko-KR" dirty="0"/>
              <a:t>2-sigma problem</a:t>
            </a:r>
            <a:r>
              <a:rPr lang="ko-KR" altLang="en-US" dirty="0"/>
              <a:t>은  전통적인 교수법과 </a:t>
            </a:r>
            <a:r>
              <a:rPr lang="en-US" altLang="ko-KR" dirty="0"/>
              <a:t>1:1 </a:t>
            </a:r>
            <a:r>
              <a:rPr lang="ko-KR" altLang="en-US" dirty="0"/>
              <a:t>맞춤형 학습의 차이점을 극명하게 보여주는 결과로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1:1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맞춤형 학습을 진행했을 때 학생들의 성취도 평균이 강의식 수업을 했을 때의 상위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와 동일하다는 결론입니다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2-sigma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는 보시는 것처럼 전통적인 강의식 수업을 했을 때 학생들의 평균 성적과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1:1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맞춤형 학습의 평균 성적의 표준편차가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만큼 떨어져 있다 해서 붙여진 이름입니다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맞춤형 학습이 교육효과를 향상시킬 수 있는 하나의 방안이 될 수도 있겠죠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6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간략하게 저를 비롯한 저희 팀의 업무를 </a:t>
            </a:r>
            <a:r>
              <a:rPr lang="ko-KR" altLang="en-US" dirty="0" err="1"/>
              <a:t>설명드렸습니다</a:t>
            </a:r>
            <a:r>
              <a:rPr lang="en-US" altLang="ko-KR" dirty="0"/>
              <a:t>. </a:t>
            </a:r>
            <a:r>
              <a:rPr lang="ko-KR" altLang="en-US" dirty="0"/>
              <a:t>그럼 오늘 말씀드릴 문제상황은 무엇일까요</a:t>
            </a:r>
            <a:r>
              <a:rPr lang="en-US" altLang="ko-KR" dirty="0"/>
              <a:t>. </a:t>
            </a:r>
            <a:r>
              <a:rPr lang="ko-KR" altLang="en-US" dirty="0"/>
              <a:t>여기 계시는 모든 분들께 지난 </a:t>
            </a:r>
            <a:r>
              <a:rPr lang="en-US" altLang="ko-KR" dirty="0"/>
              <a:t>1</a:t>
            </a:r>
            <a:r>
              <a:rPr lang="ko-KR" altLang="en-US" dirty="0"/>
              <a:t>학기는 말그대로 </a:t>
            </a:r>
            <a:r>
              <a:rPr lang="ko-KR" altLang="en-US" dirty="0" err="1"/>
              <a:t>멘붕이었을겁니다</a:t>
            </a:r>
            <a:r>
              <a:rPr lang="en-US" altLang="ko-KR" dirty="0"/>
              <a:t>. </a:t>
            </a:r>
            <a:r>
              <a:rPr lang="ko-KR" altLang="en-US" dirty="0"/>
              <a:t>교육의 패러다임이 바뀌어야 한다는 이야기와 함께 온라인 강의는 빼놓을 수 없는 이슈가 되었습니다</a:t>
            </a:r>
            <a:r>
              <a:rPr lang="en-US" altLang="ko-KR" dirty="0"/>
              <a:t>. </a:t>
            </a:r>
            <a:r>
              <a:rPr lang="ko-KR" altLang="en-US" dirty="0"/>
              <a:t>이런 위기를 기회로 삼아서</a:t>
            </a:r>
            <a:r>
              <a:rPr lang="en-US" altLang="ko-KR" dirty="0"/>
              <a:t>, </a:t>
            </a:r>
            <a:r>
              <a:rPr lang="ko-KR" altLang="en-US" dirty="0"/>
              <a:t>잘 적재된 데이터를 어떻게 활용하여 교내 구성원들에게 어떤 도움을 줄 수 있을까를 오늘 문제상황으로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1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/>
                <a:cs typeface="Calibri"/>
              </a:rPr>
              <a:t>분석에 필요한 데이터는 저희가 여러가지 솔루션을 이용한 덕분에 정말 여러가지가 있었습니다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저는 학생들이 강의를 시청하기만 하는 것이 아니라 과제도 제출하고 댓글도 남기기 때문에 클릭 로그 데이터가 적합하다고 판단하였습니다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이런 데이터를 확보할 수 있었던 가장 큰 이유는 블랙보드 데이터를 클라우드로 이전하고 잘 적재해주신 저희 부서 및 다른 부서의 선생님들의 노력 덕분에 활용할 자원도 많아졌다</a:t>
            </a:r>
            <a:r>
              <a:rPr lang="en-US" altLang="ko-KR" dirty="0">
                <a:latin typeface="Calibri"/>
                <a:cs typeface="Calibri"/>
              </a:rPr>
              <a:t>.</a:t>
            </a:r>
            <a:r>
              <a:rPr lang="ko-KR" altLang="en-US" dirty="0">
                <a:latin typeface="Calibri"/>
                <a:cs typeface="Calibri"/>
              </a:rPr>
              <a:t> </a:t>
            </a:r>
            <a:endParaRPr lang="en-US" altLang="ko-KR" dirty="0">
              <a:latin typeface="Calibri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Calibri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/>
                <a:cs typeface="Calibri"/>
              </a:rPr>
              <a:t>데이터 탐색이 어느정도 윤곽이 잡히면 오른쪽의 사진과 같이 분석하기 쉬운 형태의 필요한 조건을 걸어 저희 </a:t>
            </a:r>
            <a:r>
              <a:rPr lang="en-US" altLang="ko-KR" dirty="0">
                <a:latin typeface="Calibri"/>
                <a:cs typeface="Calibri"/>
              </a:rPr>
              <a:t>DW</a:t>
            </a:r>
            <a:r>
              <a:rPr lang="ko-KR" altLang="en-US" dirty="0">
                <a:latin typeface="Calibri"/>
                <a:cs typeface="Calibri"/>
              </a:rPr>
              <a:t>에 새로운 테이블을 생성합니다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r>
              <a:rPr lang="ko-KR" altLang="en-US" dirty="0">
                <a:latin typeface="Calibri"/>
                <a:cs typeface="Calibri"/>
              </a:rPr>
              <a:t>이 시간이 정말 </a:t>
            </a:r>
            <a:r>
              <a:rPr lang="ko-KR" altLang="en-US" dirty="0" err="1">
                <a:latin typeface="Calibri"/>
                <a:cs typeface="Calibri"/>
              </a:rPr>
              <a:t>오래걸립니다</a:t>
            </a:r>
            <a:r>
              <a:rPr lang="en-US" altLang="ko-KR" dirty="0">
                <a:latin typeface="Calibri"/>
                <a:cs typeface="Calibri"/>
              </a:rPr>
              <a:t>. </a:t>
            </a:r>
            <a:endParaRPr lang="ko-KR" altLang="en-US" dirty="0">
              <a:latin typeface="Calibri"/>
              <a:cs typeface="Calibri"/>
            </a:endParaRPr>
          </a:p>
          <a:p>
            <a:endParaRPr lang="en-US" altLang="ko-KR" dirty="0"/>
          </a:p>
          <a:p>
            <a:r>
              <a:rPr lang="ko-KR" altLang="en-US" dirty="0"/>
              <a:t>데이터 크기 </a:t>
            </a:r>
            <a:r>
              <a:rPr lang="en-US" altLang="ko-KR" dirty="0"/>
              <a:t>10</a:t>
            </a:r>
            <a:r>
              <a:rPr lang="ko-KR" altLang="en-US" dirty="0"/>
              <a:t>기가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1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이제부터는 본격적인 데이터 탐색과 분석의 과정인데요</a:t>
            </a:r>
            <a:r>
              <a:rPr lang="en-US" altLang="ko-KR" dirty="0"/>
              <a:t>. </a:t>
            </a:r>
            <a:r>
              <a:rPr lang="ko-KR" altLang="en-US" dirty="0"/>
              <a:t>우선 해당 데이터의 전체 집계 그래프입니다</a:t>
            </a:r>
            <a:r>
              <a:rPr lang="en-US" altLang="ko-KR" dirty="0"/>
              <a:t>. </a:t>
            </a:r>
            <a:r>
              <a:rPr lang="ko-KR" altLang="en-US" dirty="0"/>
              <a:t>한눈에 봤을 때는 이쯤의 피크가 보이고 일정한 주기를 띠고</a:t>
            </a:r>
            <a:r>
              <a:rPr lang="en-US" altLang="ko-KR" dirty="0"/>
              <a:t> </a:t>
            </a:r>
            <a:r>
              <a:rPr lang="ko-KR" altLang="en-US" dirty="0"/>
              <a:t>있는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저희 학사일정과 </a:t>
            </a:r>
            <a:r>
              <a:rPr lang="ko-KR" altLang="en-US" dirty="0" err="1"/>
              <a:t>맞추어보면요</a:t>
            </a:r>
            <a:r>
              <a:rPr lang="ko-KR" altLang="en-US" dirty="0"/>
              <a:t> 어떤 이벤트들이 생길 때마다 급증했던 것을 확인할 수 있었는데요</a:t>
            </a:r>
            <a:r>
              <a:rPr lang="en-US" altLang="ko-KR" dirty="0"/>
              <a:t>. 3</a:t>
            </a:r>
            <a:r>
              <a:rPr lang="ko-KR" altLang="en-US" dirty="0"/>
              <a:t>월 </a:t>
            </a:r>
            <a:r>
              <a:rPr lang="en-US" altLang="ko-KR" dirty="0"/>
              <a:t>16</a:t>
            </a:r>
            <a:r>
              <a:rPr lang="ko-KR" altLang="en-US" dirty="0"/>
              <a:t>일 개강</a:t>
            </a:r>
            <a:r>
              <a:rPr lang="en-US" altLang="ko-KR" dirty="0"/>
              <a:t>, </a:t>
            </a:r>
            <a:r>
              <a:rPr lang="ko-KR" altLang="en-US" dirty="0"/>
              <a:t>수강정정이 종료된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중간고사 시즌은 대체적으로 접속 이력이 낮았고 학기말이 끝나가는 </a:t>
            </a:r>
            <a:r>
              <a:rPr lang="en-US" altLang="ko-KR" dirty="0"/>
              <a:t>6</a:t>
            </a:r>
            <a:r>
              <a:rPr lang="ko-KR" altLang="en-US" dirty="0"/>
              <a:t>월 말에서는 아주 현저하게 접속하지 않았던 것을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97A92-4AB5-48C1-9AA5-FC0D967723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3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67FB-B9EE-4C02-9586-C03328FCA712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FAD1-5A54-4A41-A9CB-8D011070B146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9699-050A-435B-92B2-2ADCC68B9F40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B810F-1F35-4F68-80B1-546016AAF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645C3B-ED14-4BE4-AA89-2651C87D6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0AD12-A93E-4248-9104-F6916EFA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E8AB0-055B-40A0-BFCF-BB2B19255A86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96AE0-5253-4D22-9C07-78D6A74C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83815-EFCC-4E7D-8AEE-431D6DF6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02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97436-C360-4A6D-964A-7B92D161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E5914-68D3-4558-A420-35D1FE4B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08EA5-587F-46E0-9AB0-6F89E6860E4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36267-8762-42EC-A175-3C190203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4E2AA-6C4B-4FC4-934B-2E1789D3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A3EF526-09E9-4D4F-B418-C3DAFC2CD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8123"/>
            <a:ext cx="10515600" cy="340226"/>
          </a:xfrm>
        </p:spPr>
        <p:txBody>
          <a:bodyPr>
            <a:normAutofit/>
          </a:bodyPr>
          <a:lstStyle>
            <a:lvl1pPr>
              <a:defRPr sz="160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en-US" altLang="ko-KR"/>
              <a:t>Governing </a:t>
            </a:r>
            <a:r>
              <a:rPr lang="ko-KR" altLang="en-US"/>
              <a:t>메시지</a:t>
            </a:r>
            <a:r>
              <a:rPr lang="en-US" altLang="ko-KR"/>
              <a:t>_</a:t>
            </a:r>
            <a:r>
              <a:rPr lang="ko-KR" altLang="en-US" err="1"/>
              <a:t>나눔스퀘어</a:t>
            </a:r>
            <a:r>
              <a:rPr lang="ko-KR" altLang="en-US"/>
              <a:t> </a:t>
            </a:r>
            <a:r>
              <a:rPr lang="en-US" altLang="ko-KR"/>
              <a:t>Bold 16pt</a:t>
            </a:r>
            <a:endParaRPr lang="ko-KR" altLang="en-US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7AF80789-3E49-4C7C-8F61-F26EBC639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6080"/>
            <a:ext cx="10515600" cy="589342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_</a:t>
            </a:r>
            <a:r>
              <a:rPr lang="ko-KR" altLang="en-US" err="1"/>
              <a:t>나눔스퀘어</a:t>
            </a:r>
            <a:r>
              <a:rPr lang="ko-KR" altLang="en-US"/>
              <a:t> </a:t>
            </a:r>
            <a:r>
              <a:rPr lang="en-US" altLang="ko-KR" err="1"/>
              <a:t>ExtraBold</a:t>
            </a:r>
            <a:r>
              <a:rPr lang="en-US" altLang="ko-KR"/>
              <a:t> 32pt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77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60455-413A-4C6A-85B2-84728CC1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FD9B90-426E-4CDC-8CFA-343746191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E1522-1D07-49CD-B2BA-BCFC6208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1358F-2643-4709-9AFE-E47ED36F5D74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A2F2C-D371-46BD-BD7E-30303AC6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96091-1F3E-4DC0-9D06-6410F282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0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6D809-01FA-408F-9FF3-922B1385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465"/>
            <a:ext cx="10515600" cy="66501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6C7BCB-4C74-4C41-B61E-1508EEFD4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AC865-0C36-4570-8B72-72CE294D1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F97B8F-DDD4-4446-9A49-61024BEC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F417-0D30-4500-B3C6-B661EBA9E44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4E9F8-B4AB-4D27-9D68-413D9FA7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DF423-246B-4638-A0D3-C58662FB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49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EC4A6-4427-4EF2-AD0F-95145E7F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E131A-E8D7-417C-A285-9499BB7F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E4B9B-912D-4791-A166-412EF1CE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8FD723-DDFB-481E-91CA-BCE70DCB6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F7380E-1E53-4D15-8521-349F268B7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571C5C-2DA5-4BDD-B993-1B065ABA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663D-8AA9-4794-A133-BFCDB141D820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CEA9A9-5B8B-47C3-8D1E-B32DD529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A62FB2-1F1D-4518-94FD-12161F0F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67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B6C9D-2FB4-4279-A4BC-E65B7511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465"/>
            <a:ext cx="10515600" cy="66501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4F28DC-1D74-484F-ACCE-A9ED004F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CC5D9-5C66-4594-99E0-C55C777752A0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7EBEA6-1859-4801-836B-D780205F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27309C-6594-49F1-A62E-83D008E7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09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2214C5-7F3C-4C23-8B13-90538878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B2EA-3C94-4EF2-B1DA-121E2AD4E209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47F2E2-84BE-4CAA-9778-068A8027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98338-4925-4736-8E92-C3979862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96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E68F-F929-4EC1-9164-70C92EA9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7F212-F153-4A60-89FE-397498EC3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440DD-7A5B-446D-B251-6564690EC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28206E-BCFD-44FB-A978-A40808A8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B83F8-D748-4613-8A54-8F45F800C61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C20A8-F2E4-4D9D-88C3-1930A281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3AF324-842E-41B2-AB02-39AF9677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3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DDBE-80BE-4258-88C2-8ECBFD25FE7D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9A62-BD73-4F26-A02C-033397F1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68E49D-1125-4A5B-813C-C0D03D4A6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427C3-F7FA-4B6A-BE2E-1C8BD6833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30A283-880C-4773-8ABB-055294DD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C695F-2BD9-4294-B117-5A939B084AEA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BD64E1-B3F5-4E54-A567-2513DF5C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68D837-287D-49AA-9C2F-F62D7B12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96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4DBFD-2ADF-48C1-9257-3A28D6EF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465"/>
            <a:ext cx="10515600" cy="66501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974E7B-AE80-466F-8720-43FABBE8A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80AD3-09B6-4F86-939A-D21D0257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0044-A457-4058-84F6-F99F0F3663C8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D34F3-8E85-46CF-97EF-914C4EA9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E37DA-E3E0-4225-BD7C-D0456CF0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73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7FB1C4-BD5F-48CD-BD6C-FDF92A16E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40C3E-8A68-4009-9A73-4AD266C38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9E704-ECD9-4A1D-B73D-1C07C17B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DAAD6-CC95-40E8-95A8-15D056C4260E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AB917-0096-462D-97E6-C273918F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42AAB-976B-4581-92FB-D5A0F0BE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70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C870A-3326-4973-B8A3-915CA2BA4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15AD57-907E-4E81-8C43-1DB97991F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6883C-789B-4079-A540-DBC1489A4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433E-6C99-4DC5-8DF1-D07FC1E559DB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22B8C2-2364-44BC-9855-F71BA74A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E0CA8-4461-43C3-AEB4-C375CDC0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75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57317-1F8D-4723-ACD6-B570C40E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E6334-5A45-45EF-AEDE-ECF9C9EA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48FBA-43EE-4D82-8DF8-5D118237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FB30-C855-485E-8239-7228F7AD282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5DEC9-0A5F-4B26-B54F-90F431E2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1DEE4-CE67-46AB-B195-D4B65C20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64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9C983-CC66-432B-B40E-D780E7F2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33537-9AA5-4CA1-BBD0-430A5D39A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8F9F1-D5BE-4DAC-823C-5FA92EE5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19B2-2901-4607-95C1-EC88DE306C3F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F4EE4-BE08-4EAE-9FBE-7A7CEF98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6914F-2746-4D40-9B8D-96B2BBCC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40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EA9FA-436E-4ACB-93CA-7EEF2E3E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98B75-AA17-4355-9A4E-274E2DAA5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CF61CF-895E-4C50-A674-ED19B6044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A95D5-AB53-48BD-8607-D1C0D133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34E2-2E93-4EAD-8557-642B77C71D79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E652F-E281-476E-89EE-EA318517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9F556-322E-4AA3-B97D-64D2BBBE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43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88524-D7F2-41C3-B31F-48E931A4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F9E83-DCDC-4017-BE1A-32991581E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A71057-37FC-4359-96E6-D8532B5A5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87773-6F6F-4846-8DE7-5EC2D36C7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3F4746-5378-4353-AD05-D63EE6DF5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9F1FA8-27E9-463F-BD11-81C9EA95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65CD-2CB1-4660-8BF3-93BA365EE1A6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FF7A78-5026-4A01-8005-D2A3956D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A3DB1B-0BF2-4623-9FD3-E1B8C60B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58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9072F-9485-447D-8ABB-CDB24BEF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9FFDAF-566F-4715-93DC-7FBE251A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EA54-FBE6-4E89-AF17-1DF8A5F5D5D3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ED23F8-E2CD-42D8-A4B2-AD3B0AE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7499A-3626-4076-8129-35AB50F8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320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6B5C7B-2CB5-4D9A-A453-6E0016114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9B33-75BB-4AB7-9C53-23FBFCE9AFD0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F157E0-3C91-4E28-94FE-30CE9B1D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FA71C-FC49-44D3-87F1-BBB417A1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293A5-BD46-4683-8412-0A4E317EE062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8D65D-4645-435D-9472-A44522BD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2EC96-3164-40D4-A664-12F6C99E7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A2228E-8397-4471-B60D-390845607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33008-FB15-4CF4-BBD4-9D1A690C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5D5A-6336-4B22-AEE0-B53EFBCA3B05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91481-2F77-47E6-96FC-E6FE9B78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50C48D-9C7A-4C04-A818-FCD51AAE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02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FE546-00FD-4CAB-BAD5-221F9535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186B9-B822-4ADC-BE01-3E7467568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7C98AF-BB54-4FFF-BCF0-0B9A84DFA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2F7A4C-3F1B-4191-A809-A5640F6F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7371-2A6A-49D8-BB96-82BB31669C02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DF9064-C48F-4EA1-99BB-BA35A005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B76161-F049-490B-97BE-14EB5498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57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F1231-B778-4023-B16F-DC76FC8F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8E268-5C96-4B86-AF9A-92AFDCF78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0CBE3-72D1-490B-969C-B7700A17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7859-75C9-4C21-94AA-AA9F1EF3B18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CFDBF-721A-40D5-85B6-433B9FB5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11489-EA4D-4844-9361-9141A703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24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AC6F9E-67D2-4D30-988C-4DB9E649C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F99B50-B2A0-4EF9-8193-EF7530295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92C84-98CD-405B-8D7C-A1ED02F4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18BF-98B1-42E2-B10D-05CCE31D478E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E2D5A-327B-46D1-BBD8-73B84029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BDB6B-C12A-4BBD-B522-63D6E218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5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BAC6-983A-48C0-9162-5C809F73EC54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F4BA-5827-4B79-8679-5DCB719C3E23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880-6173-4014-8A03-F77DAF005D5E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3CC6-9BEE-4787-A381-3124654683DD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2384-45A7-4905-BBA6-1956FFB8F778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9730-B8C0-4ACF-9AC8-CDEA31DAF421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3ED61-7C85-43BC-AE94-6E306B22D50A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BBAE5-582E-4954-89E3-58BA7BC7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EC090-08F0-4A22-B97E-EBB7CE6D4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DD645-A6A0-46DB-8E8E-8B414DA6DCEF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ECE3C-9358-4D95-9308-7332E75BA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60E04-2B04-45C4-BFEC-E1604E5FE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FEC7-9D45-4377-8EDA-75D9AEE58B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C6322A18-9B79-4398-B5FD-2875068F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465"/>
            <a:ext cx="10515600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제목</a:t>
            </a:r>
            <a:r>
              <a:rPr lang="en-US" altLang="ko-KR"/>
              <a:t>_</a:t>
            </a:r>
            <a:r>
              <a:rPr lang="ko-KR" altLang="en-US" err="1"/>
              <a:t>나눔스퀘어</a:t>
            </a:r>
            <a:r>
              <a:rPr lang="ko-KR" altLang="en-US"/>
              <a:t> </a:t>
            </a:r>
            <a:r>
              <a:rPr lang="en-US" altLang="ko-KR" err="1"/>
              <a:t>ExtraBold</a:t>
            </a:r>
            <a:r>
              <a:rPr lang="en-US" altLang="ko-KR"/>
              <a:t> 32pt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80470B-4B44-4CF7-A5FE-18C8FEDCF7BE}"/>
              </a:ext>
            </a:extLst>
          </p:cNvPr>
          <p:cNvSpPr/>
          <p:nvPr userDrawn="1"/>
        </p:nvSpPr>
        <p:spPr>
          <a:xfrm>
            <a:off x="621437" y="363684"/>
            <a:ext cx="216763" cy="994599"/>
          </a:xfrm>
          <a:prstGeom prst="roundRect">
            <a:avLst/>
          </a:prstGeom>
          <a:solidFill>
            <a:srgbClr val="87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7E77E1-63CA-4C3A-94C9-285E6B2D4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92715-A999-4306-BF9C-F49DCF49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A0C54-DD3B-4D7C-8CB9-A83D375C7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C450-28EE-4173-A8DF-42A930E7391D}" type="datetime1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ABFAD-84C0-4D49-B5FE-0FC988E0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6B8BA-C0A6-475B-B763-39B5D61B6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5C41-8DBC-4DBE-B169-C340C2614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p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5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0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jpg"/><Relationship Id="rId5" Type="http://schemas.openxmlformats.org/officeDocument/2006/relationships/image" Target="../media/image99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5" Type="http://schemas.openxmlformats.org/officeDocument/2006/relationships/image" Target="../media/image23.svg"/><Relationship Id="rId10" Type="http://schemas.openxmlformats.org/officeDocument/2006/relationships/image" Target="../media/image11.png"/><Relationship Id="rId19" Type="http://schemas.openxmlformats.org/officeDocument/2006/relationships/image" Target="../media/image27.sv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8CA9690-5830-4EE5-9104-3C4BE9B5958A}"/>
              </a:ext>
            </a:extLst>
          </p:cNvPr>
          <p:cNvSpPr/>
          <p:nvPr/>
        </p:nvSpPr>
        <p:spPr>
          <a:xfrm>
            <a:off x="1192192" y="2384091"/>
            <a:ext cx="214850" cy="119380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0EAE078-9A68-4836-A015-22D02E8CE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758F991B-B372-4915-A7C4-ECB9F535C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5BA6D809-103F-4C10-B9F3-21E4B88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E2FEC7-9D45-4377-8EDA-75D9AEE58BC7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" name="그림 9" descr="파란색 그물망과 교점이 있는 추상적 배경">
            <a:extLst>
              <a:ext uri="{FF2B5EF4-FFF2-40B4-BE49-F238E27FC236}">
                <a16:creationId xmlns:a16="http://schemas.microsoft.com/office/drawing/2014/main" id="{A12392C1-BA00-48C2-B52B-9D2D6DDA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8E4607-4BE5-46EA-AF1D-5864C5EFDF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826A42-2C4D-4910-ADCD-433647B914CE}"/>
              </a:ext>
            </a:extLst>
          </p:cNvPr>
          <p:cNvSpPr/>
          <p:nvPr/>
        </p:nvSpPr>
        <p:spPr>
          <a:xfrm>
            <a:off x="1426738" y="669919"/>
            <a:ext cx="9338524" cy="5518163"/>
          </a:xfrm>
          <a:prstGeom prst="rect">
            <a:avLst/>
          </a:prstGeom>
          <a:solidFill>
            <a:schemeClr val="bg1">
              <a:lumMod val="50000"/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E93CD-E567-4459-A2EF-1EC7EB127BBA}"/>
              </a:ext>
            </a:extLst>
          </p:cNvPr>
          <p:cNvSpPr txBox="1"/>
          <p:nvPr/>
        </p:nvSpPr>
        <p:spPr>
          <a:xfrm flipH="1">
            <a:off x="1873430" y="1650695"/>
            <a:ext cx="8445141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 코로나 시대의 온라인 학습 패턴에 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따른 학업성취도 및 만족도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E5BFDBF8-7FE7-43BF-B243-29CDCD9772C5}"/>
              </a:ext>
            </a:extLst>
          </p:cNvPr>
          <p:cNvSpPr txBox="1">
            <a:spLocks/>
          </p:cNvSpPr>
          <p:nvPr/>
        </p:nvSpPr>
        <p:spPr>
          <a:xfrm>
            <a:off x="3309257" y="5122714"/>
            <a:ext cx="5573486" cy="728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고려대학교 디지털정보처 데이터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Hub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 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데이터사이언티스트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이진숙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84870B-FA93-4E38-8639-6D9237485325}"/>
              </a:ext>
            </a:extLst>
          </p:cNvPr>
          <p:cNvSpPr/>
          <p:nvPr/>
        </p:nvSpPr>
        <p:spPr>
          <a:xfrm>
            <a:off x="1774337" y="949483"/>
            <a:ext cx="8643326" cy="49590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199" y="396080"/>
            <a:ext cx="121158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고려대 학생들은 월요일에</a:t>
            </a:r>
            <a:r>
              <a:rPr lang="en-US" altLang="ko-KR" sz="3200" b="1" dirty="0">
                <a:ea typeface="나눔고딕 ExtraBold"/>
              </a:rPr>
              <a:t>, </a:t>
            </a:r>
            <a:r>
              <a:rPr lang="ko-KR" altLang="en-US" sz="3200" b="1" dirty="0">
                <a:ea typeface="나눔고딕 ExtraBold"/>
              </a:rPr>
              <a:t>오후 </a:t>
            </a:r>
            <a:r>
              <a:rPr lang="en-US" altLang="ko-KR" sz="3200" b="1" dirty="0">
                <a:ea typeface="나눔고딕 ExtraBold"/>
              </a:rPr>
              <a:t>2</a:t>
            </a:r>
            <a:r>
              <a:rPr lang="ko-KR" altLang="en-US" sz="3200" b="1" dirty="0">
                <a:ea typeface="나눔고딕 ExtraBold"/>
              </a:rPr>
              <a:t>시에 가장 많이 접속했다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2]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알고리즘에 적용하기 전 기본적인 탐색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E0DC1-9EF3-40D6-A23F-90FD9117C63E}"/>
              </a:ext>
            </a:extLst>
          </p:cNvPr>
          <p:cNvGrpSpPr/>
          <p:nvPr/>
        </p:nvGrpSpPr>
        <p:grpSpPr>
          <a:xfrm>
            <a:off x="222069" y="1432641"/>
            <a:ext cx="3749618" cy="643112"/>
            <a:chOff x="6289869" y="1759787"/>
            <a:chExt cx="3749618" cy="643112"/>
          </a:xfrm>
        </p:grpSpPr>
        <p:pic>
          <p:nvPicPr>
            <p:cNvPr id="9" name="Picture 4" descr="PostgreSQL: 실행중인 쿼리 확인 및 실행 취소 방법">
              <a:extLst>
                <a:ext uri="{FF2B5EF4-FFF2-40B4-BE49-F238E27FC236}">
                  <a16:creationId xmlns:a16="http://schemas.microsoft.com/office/drawing/2014/main" id="{3E851738-A231-43E0-89AB-19FC54483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640" y="1759787"/>
              <a:ext cx="575349" cy="64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9C40C-65A8-4AD9-A023-95387F87C9F7}"/>
                </a:ext>
              </a:extLst>
            </p:cNvPr>
            <p:cNvSpPr txBox="1"/>
            <p:nvPr/>
          </p:nvSpPr>
          <p:spPr>
            <a:xfrm>
              <a:off x="6289869" y="1763814"/>
              <a:ext cx="3749618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</a:t>
              </a:r>
              <a:r>
                <a:rPr lang="en-US" altLang="ko-KR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(EDA)</a:t>
              </a:r>
            </a:p>
          </p:txBody>
        </p:sp>
      </p:grp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60ABC7-AB7E-4E4C-9001-8DBA079C2D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84" r="3035" b="75986"/>
          <a:stretch/>
        </p:blipFill>
        <p:spPr>
          <a:xfrm>
            <a:off x="11141044" y="1492531"/>
            <a:ext cx="1045433" cy="995680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D5511859-CB07-4E2B-A7BC-F8827846E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7" y="2168726"/>
            <a:ext cx="5101597" cy="4037454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237F63A-E75B-431B-A86F-AB29B5E236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65"/>
          <a:stretch/>
        </p:blipFill>
        <p:spPr>
          <a:xfrm>
            <a:off x="5790203" y="2388590"/>
            <a:ext cx="6109769" cy="3962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9B2DB1-BA19-40AA-AAC8-8CC50A390297}"/>
              </a:ext>
            </a:extLst>
          </p:cNvPr>
          <p:cNvSpPr/>
          <p:nvPr/>
        </p:nvSpPr>
        <p:spPr>
          <a:xfrm>
            <a:off x="1726763" y="2307106"/>
            <a:ext cx="740229" cy="3760693"/>
          </a:xfrm>
          <a:prstGeom prst="rect">
            <a:avLst/>
          </a:prstGeom>
          <a:noFill/>
          <a:ln w="19050">
            <a:solidFill>
              <a:srgbClr val="8B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DFF347AD-D34C-408F-BE61-896AFAA0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59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199" y="396080"/>
            <a:ext cx="121158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고려대 학생들은 월요일에</a:t>
            </a:r>
            <a:r>
              <a:rPr lang="en-US" altLang="ko-KR" sz="3200" b="1" dirty="0">
                <a:ea typeface="나눔고딕 ExtraBold"/>
              </a:rPr>
              <a:t>, </a:t>
            </a:r>
            <a:r>
              <a:rPr lang="ko-KR" altLang="en-US" sz="3200" b="1" dirty="0">
                <a:ea typeface="나눔고딕 ExtraBold"/>
              </a:rPr>
              <a:t>오후 </a:t>
            </a:r>
            <a:r>
              <a:rPr lang="en-US" altLang="ko-KR" sz="3200" b="1" dirty="0">
                <a:ea typeface="나눔고딕 ExtraBold"/>
              </a:rPr>
              <a:t>2</a:t>
            </a:r>
            <a:r>
              <a:rPr lang="ko-KR" altLang="en-US" sz="3200" b="1" dirty="0">
                <a:ea typeface="나눔고딕 ExtraBold"/>
              </a:rPr>
              <a:t>시에 가장 많이 접속했다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2]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알고리즘에 적용하기 전 기본적인 탐색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E0DC1-9EF3-40D6-A23F-90FD9117C63E}"/>
              </a:ext>
            </a:extLst>
          </p:cNvPr>
          <p:cNvGrpSpPr/>
          <p:nvPr/>
        </p:nvGrpSpPr>
        <p:grpSpPr>
          <a:xfrm>
            <a:off x="0" y="4144584"/>
            <a:ext cx="3749618" cy="644865"/>
            <a:chOff x="4426827" y="2309851"/>
            <a:chExt cx="3749618" cy="644865"/>
          </a:xfrm>
        </p:grpSpPr>
        <p:pic>
          <p:nvPicPr>
            <p:cNvPr id="9" name="Picture 4" descr="PostgreSQL: 실행중인 쿼리 확인 및 실행 취소 방법">
              <a:extLst>
                <a:ext uri="{FF2B5EF4-FFF2-40B4-BE49-F238E27FC236}">
                  <a16:creationId xmlns:a16="http://schemas.microsoft.com/office/drawing/2014/main" id="{3E851738-A231-43E0-89AB-19FC54483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917" y="2311604"/>
              <a:ext cx="575349" cy="64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9C40C-65A8-4AD9-A023-95387F87C9F7}"/>
                </a:ext>
              </a:extLst>
            </p:cNvPr>
            <p:cNvSpPr txBox="1"/>
            <p:nvPr/>
          </p:nvSpPr>
          <p:spPr>
            <a:xfrm>
              <a:off x="4426827" y="2309851"/>
              <a:ext cx="3749618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</a:t>
              </a:r>
              <a:r>
                <a:rPr lang="en-US" altLang="ko-KR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(EDA)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24F3C41-207A-4212-A4E7-30B160437B1E}"/>
              </a:ext>
            </a:extLst>
          </p:cNvPr>
          <p:cNvGrpSpPr/>
          <p:nvPr/>
        </p:nvGrpSpPr>
        <p:grpSpPr>
          <a:xfrm>
            <a:off x="420688" y="4826650"/>
            <a:ext cx="11649986" cy="1635269"/>
            <a:chOff x="383090" y="5213150"/>
            <a:chExt cx="11649986" cy="139017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772CC-BC14-4087-80D6-16D2E55196E8}"/>
                </a:ext>
              </a:extLst>
            </p:cNvPr>
            <p:cNvSpPr/>
            <p:nvPr/>
          </p:nvSpPr>
          <p:spPr>
            <a:xfrm>
              <a:off x="383090" y="5213150"/>
              <a:ext cx="11649986" cy="1390172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2CA1C-D0B1-4C0B-A278-D7AD24DA1C56}"/>
                </a:ext>
              </a:extLst>
            </p:cNvPr>
            <p:cNvSpPr txBox="1"/>
            <p:nvPr/>
          </p:nvSpPr>
          <p:spPr>
            <a:xfrm>
              <a:off x="445142" y="5353887"/>
              <a:ext cx="11525881" cy="11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주로 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수업이 시작하기 </a:t>
              </a:r>
              <a:r>
                <a:rPr lang="en-US" altLang="ko-KR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 전</a:t>
              </a:r>
              <a:r>
                <a:rPr lang="en-US" altLang="ko-KR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~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수업 시작 시간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급격히 증가</a:t>
              </a:r>
              <a:endParaRPr lang="en-US" altLang="ko-KR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오전 </a:t>
              </a:r>
              <a:r>
                <a:rPr lang="en-US" altLang="ko-KR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구간에 가장 낮은 접속률</a:t>
              </a:r>
              <a:endParaRPr lang="en-US" altLang="ko-KR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오후 </a:t>
              </a:r>
              <a:r>
                <a:rPr lang="en-US" altLang="ko-KR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분에 작은 피크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과제 수행을 위한 시간대가 아닐까 추측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4423FC-D678-40D4-8542-100B1D438B4E}"/>
              </a:ext>
            </a:extLst>
          </p:cNvPr>
          <p:cNvGrpSpPr/>
          <p:nvPr/>
        </p:nvGrpSpPr>
        <p:grpSpPr>
          <a:xfrm>
            <a:off x="0" y="1490961"/>
            <a:ext cx="12192000" cy="2616422"/>
            <a:chOff x="0" y="1490961"/>
            <a:chExt cx="12192000" cy="2616422"/>
          </a:xfrm>
        </p:grpSpPr>
        <p:pic>
          <p:nvPicPr>
            <p:cNvPr id="19" name="그림 18" descr="보트, 침대, 물이(가) 표시된 사진&#10;&#10;자동 생성된 설명">
              <a:extLst>
                <a:ext uri="{FF2B5EF4-FFF2-40B4-BE49-F238E27FC236}">
                  <a16:creationId xmlns:a16="http://schemas.microsoft.com/office/drawing/2014/main" id="{0383C61A-E0BE-479C-A8DC-06B29A1E9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02025"/>
              <a:ext cx="12192000" cy="2605358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39193A-74C3-4490-8193-365D4C83DE06}"/>
                </a:ext>
              </a:extLst>
            </p:cNvPr>
            <p:cNvGrpSpPr/>
            <p:nvPr/>
          </p:nvGrpSpPr>
          <p:grpSpPr>
            <a:xfrm>
              <a:off x="4432760" y="1490961"/>
              <a:ext cx="4689601" cy="1013837"/>
              <a:chOff x="4432760" y="1490961"/>
              <a:chExt cx="4689601" cy="101383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427734-64CE-4CE1-900F-37CAF54C5EA4}"/>
                  </a:ext>
                </a:extLst>
              </p:cNvPr>
              <p:cNvSpPr txBox="1"/>
              <p:nvPr/>
            </p:nvSpPr>
            <p:spPr>
              <a:xfrm>
                <a:off x="4432760" y="2197021"/>
                <a:ext cx="6222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6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41F8BE-B4A0-43C4-A45A-97E4EDE6462C}"/>
                  </a:ext>
                </a:extLst>
              </p:cNvPr>
              <p:cNvSpPr txBox="1"/>
              <p:nvPr/>
            </p:nvSpPr>
            <p:spPr>
              <a:xfrm>
                <a:off x="4988439" y="1749840"/>
                <a:ext cx="6222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4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5DA09B-8F28-4ABE-B90D-9F77621D15C5}"/>
                  </a:ext>
                </a:extLst>
              </p:cNvPr>
              <p:cNvSpPr txBox="1"/>
              <p:nvPr/>
            </p:nvSpPr>
            <p:spPr>
              <a:xfrm>
                <a:off x="5958993" y="1644850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4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9C3E43-AAC0-48DA-928B-194B9C8DD4E8}"/>
                  </a:ext>
                </a:extLst>
              </p:cNvPr>
              <p:cNvSpPr txBox="1"/>
              <p:nvPr/>
            </p:nvSpPr>
            <p:spPr>
              <a:xfrm>
                <a:off x="6929548" y="1490961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4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44C36E-7912-4037-9942-73C1C8DDB24E}"/>
                  </a:ext>
                </a:extLst>
              </p:cNvPr>
              <p:cNvSpPr txBox="1"/>
              <p:nvPr/>
            </p:nvSpPr>
            <p:spPr>
              <a:xfrm>
                <a:off x="7704117" y="1728858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4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5E7798-DCF8-45DE-BCD4-F5DFF17BB103}"/>
                  </a:ext>
                </a:extLst>
              </p:cNvPr>
              <p:cNvSpPr txBox="1"/>
              <p:nvPr/>
            </p:nvSpPr>
            <p:spPr>
              <a:xfrm>
                <a:off x="8500075" y="1948878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</a:t>
                </a:r>
                <a:r>
                  <a:rPr lang="ko-KR" altLang="en-US" sz="14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교시</a:t>
                </a:r>
                <a:endParaRPr lang="en-US" altLang="ko-KR" sz="14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FE049E98-6498-4FCF-9B31-FB2F7C46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8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시계열 데이터에 적합한 알고리즘은</a:t>
            </a:r>
            <a:r>
              <a:rPr lang="en-US" altLang="ko-KR" sz="3200" b="1" dirty="0">
                <a:ea typeface="나눔고딕 ExtraBold"/>
              </a:rPr>
              <a:t>?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3]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탐색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동적시간워핑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(Dynamic Time Warping; DTW)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클러스터링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91C6CD-24A4-4855-8B2A-7532C618EE00}"/>
              </a:ext>
            </a:extLst>
          </p:cNvPr>
          <p:cNvGrpSpPr/>
          <p:nvPr/>
        </p:nvGrpSpPr>
        <p:grpSpPr>
          <a:xfrm>
            <a:off x="0" y="4794194"/>
            <a:ext cx="3749618" cy="669162"/>
            <a:chOff x="6476215" y="4149827"/>
            <a:chExt cx="3749618" cy="66916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9E6475-396B-415B-865B-EBC77D546360}"/>
                </a:ext>
              </a:extLst>
            </p:cNvPr>
            <p:cNvSpPr txBox="1"/>
            <p:nvPr/>
          </p:nvSpPr>
          <p:spPr>
            <a:xfrm>
              <a:off x="6476215" y="4216219"/>
              <a:ext cx="3749618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b="1" dirty="0" err="1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r>
                <a:rPr lang="en-US" altLang="ko-KR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 탐색</a:t>
              </a:r>
              <a:endParaRPr lang="en-US" altLang="ko-KR" b="1" dirty="0">
                <a:solidFill>
                  <a:srgbClr val="5A61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CDF5E1D-1F52-4454-AB83-7EF2E64A8D88}"/>
                </a:ext>
              </a:extLst>
            </p:cNvPr>
            <p:cNvGrpSpPr/>
            <p:nvPr/>
          </p:nvGrpSpPr>
          <p:grpSpPr>
            <a:xfrm>
              <a:off x="6721452" y="4149827"/>
              <a:ext cx="669162" cy="669162"/>
              <a:chOff x="5203737" y="1801897"/>
              <a:chExt cx="1590846" cy="1590846"/>
            </a:xfrm>
          </p:grpSpPr>
          <p:pic>
            <p:nvPicPr>
              <p:cNvPr id="8" name="그래픽 7" descr="프로그래머">
                <a:extLst>
                  <a:ext uri="{FF2B5EF4-FFF2-40B4-BE49-F238E27FC236}">
                    <a16:creationId xmlns:a16="http://schemas.microsoft.com/office/drawing/2014/main" id="{FEAAE8EF-4A8C-4FF2-B0E6-0FE459934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03737" y="1801897"/>
                <a:ext cx="1590846" cy="1590846"/>
              </a:xfrm>
              <a:prstGeom prst="rect">
                <a:avLst/>
              </a:prstGeom>
            </p:spPr>
          </p:pic>
          <p:pic>
            <p:nvPicPr>
              <p:cNvPr id="9" name="Picture 6">
                <a:extLst>
                  <a:ext uri="{FF2B5EF4-FFF2-40B4-BE49-F238E27FC236}">
                    <a16:creationId xmlns:a16="http://schemas.microsoft.com/office/drawing/2014/main" id="{443AE83A-A9E9-4253-B2A2-B02C8F65B0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8105" y="2841017"/>
                <a:ext cx="462110" cy="462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69614623-37F0-4D14-887F-701C537A0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50021" r="1696" b="928"/>
          <a:stretch/>
        </p:blipFill>
        <p:spPr bwMode="auto">
          <a:xfrm>
            <a:off x="4847085" y="1370566"/>
            <a:ext cx="2495264" cy="183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F86D5ECC-EC67-4944-9BF1-134FC8C5E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9924"/>
              </p:ext>
            </p:extLst>
          </p:nvPr>
        </p:nvGraphicFramePr>
        <p:xfrm>
          <a:off x="1032313" y="3300461"/>
          <a:ext cx="2539582" cy="132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16">
                  <a:extLst>
                    <a:ext uri="{9D8B030D-6E8A-4147-A177-3AD203B41FA5}">
                      <a16:colId xmlns:a16="http://schemas.microsoft.com/office/drawing/2014/main" val="1861962762"/>
                    </a:ext>
                  </a:extLst>
                </a:gridCol>
                <a:gridCol w="507916">
                  <a:extLst>
                    <a:ext uri="{9D8B030D-6E8A-4147-A177-3AD203B41FA5}">
                      <a16:colId xmlns:a16="http://schemas.microsoft.com/office/drawing/2014/main" val="2400975612"/>
                    </a:ext>
                  </a:extLst>
                </a:gridCol>
                <a:gridCol w="534284">
                  <a:extLst>
                    <a:ext uri="{9D8B030D-6E8A-4147-A177-3AD203B41FA5}">
                      <a16:colId xmlns:a16="http://schemas.microsoft.com/office/drawing/2014/main" val="3833330705"/>
                    </a:ext>
                  </a:extLst>
                </a:gridCol>
                <a:gridCol w="481550">
                  <a:extLst>
                    <a:ext uri="{9D8B030D-6E8A-4147-A177-3AD203B41FA5}">
                      <a16:colId xmlns:a16="http://schemas.microsoft.com/office/drawing/2014/main" val="2581083545"/>
                    </a:ext>
                  </a:extLst>
                </a:gridCol>
                <a:gridCol w="507916">
                  <a:extLst>
                    <a:ext uri="{9D8B030D-6E8A-4147-A177-3AD203B41FA5}">
                      <a16:colId xmlns:a16="http://schemas.microsoft.com/office/drawing/2014/main" val="1936885066"/>
                    </a:ext>
                  </a:extLst>
                </a:gridCol>
              </a:tblGrid>
              <a:tr h="2600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837236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Std1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810814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Std2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29230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122481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Stdn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477341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515B34-1309-47F0-88A0-90C090DE28A9}"/>
              </a:ext>
            </a:extLst>
          </p:cNvPr>
          <p:cNvGrpSpPr/>
          <p:nvPr/>
        </p:nvGrpSpPr>
        <p:grpSpPr>
          <a:xfrm>
            <a:off x="1169921" y="1370566"/>
            <a:ext cx="1904215" cy="1802895"/>
            <a:chOff x="755073" y="2073220"/>
            <a:chExt cx="2249504" cy="2084444"/>
          </a:xfrm>
        </p:grpSpPr>
        <p:pic>
          <p:nvPicPr>
            <p:cNvPr id="14" name="그래픽 13" descr="랩톱">
              <a:extLst>
                <a:ext uri="{FF2B5EF4-FFF2-40B4-BE49-F238E27FC236}">
                  <a16:creationId xmlns:a16="http://schemas.microsoft.com/office/drawing/2014/main" id="{AC1246B9-71D0-4DCB-8DE6-05238FB9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0073" y="2708220"/>
              <a:ext cx="1270000" cy="1270000"/>
            </a:xfrm>
            <a:prstGeom prst="rect">
              <a:avLst/>
            </a:prstGeom>
          </p:spPr>
        </p:pic>
        <p:pic>
          <p:nvPicPr>
            <p:cNvPr id="15" name="그래픽 14" descr="여학생">
              <a:extLst>
                <a:ext uri="{FF2B5EF4-FFF2-40B4-BE49-F238E27FC236}">
                  <a16:creationId xmlns:a16="http://schemas.microsoft.com/office/drawing/2014/main" id="{142D0D09-5C4A-45C1-AD14-3DC53465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5073" y="2073220"/>
              <a:ext cx="1270000" cy="1270000"/>
            </a:xfrm>
            <a:prstGeom prst="rect">
              <a:avLst/>
            </a:prstGeom>
          </p:spPr>
        </p:pic>
        <p:pic>
          <p:nvPicPr>
            <p:cNvPr id="16" name="그래픽 15" descr="남학생">
              <a:extLst>
                <a:ext uri="{FF2B5EF4-FFF2-40B4-BE49-F238E27FC236}">
                  <a16:creationId xmlns:a16="http://schemas.microsoft.com/office/drawing/2014/main" id="{2EF7580C-A9F0-4ACE-9B49-DEE31353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8545" y="3221146"/>
              <a:ext cx="936518" cy="936518"/>
            </a:xfrm>
            <a:prstGeom prst="rect">
              <a:avLst/>
            </a:prstGeom>
          </p:spPr>
        </p:pic>
        <p:pic>
          <p:nvPicPr>
            <p:cNvPr id="17" name="그래픽 16" descr="남학생">
              <a:extLst>
                <a:ext uri="{FF2B5EF4-FFF2-40B4-BE49-F238E27FC236}">
                  <a16:creationId xmlns:a16="http://schemas.microsoft.com/office/drawing/2014/main" id="{8E93C1A7-69CE-46D2-B75B-A598B557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90407" y="2278068"/>
              <a:ext cx="981583" cy="981583"/>
            </a:xfrm>
            <a:prstGeom prst="rect">
              <a:avLst/>
            </a:prstGeom>
          </p:spPr>
        </p:pic>
        <p:pic>
          <p:nvPicPr>
            <p:cNvPr id="18" name="그래픽 17" descr="여학생">
              <a:extLst>
                <a:ext uri="{FF2B5EF4-FFF2-40B4-BE49-F238E27FC236}">
                  <a16:creationId xmlns:a16="http://schemas.microsoft.com/office/drawing/2014/main" id="{F0052BBE-A855-4E40-971D-0B9A49CE8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13869" y="3324899"/>
              <a:ext cx="690708" cy="690708"/>
            </a:xfrm>
            <a:prstGeom prst="rect">
              <a:avLst/>
            </a:prstGeom>
          </p:spPr>
        </p:pic>
      </p:grpSp>
      <p:graphicFrame>
        <p:nvGraphicFramePr>
          <p:cNvPr id="21" name="표 11">
            <a:extLst>
              <a:ext uri="{FF2B5EF4-FFF2-40B4-BE49-F238E27FC236}">
                <a16:creationId xmlns:a16="http://schemas.microsoft.com/office/drawing/2014/main" id="{29808B48-7F02-4B88-AA83-4EFB0C19F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30783"/>
              </p:ext>
            </p:extLst>
          </p:nvPr>
        </p:nvGraphicFramePr>
        <p:xfrm>
          <a:off x="4727620" y="3300461"/>
          <a:ext cx="2539582" cy="132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16">
                  <a:extLst>
                    <a:ext uri="{9D8B030D-6E8A-4147-A177-3AD203B41FA5}">
                      <a16:colId xmlns:a16="http://schemas.microsoft.com/office/drawing/2014/main" val="1861962762"/>
                    </a:ext>
                  </a:extLst>
                </a:gridCol>
                <a:gridCol w="507916">
                  <a:extLst>
                    <a:ext uri="{9D8B030D-6E8A-4147-A177-3AD203B41FA5}">
                      <a16:colId xmlns:a16="http://schemas.microsoft.com/office/drawing/2014/main" val="2400975612"/>
                    </a:ext>
                  </a:extLst>
                </a:gridCol>
                <a:gridCol w="534284">
                  <a:extLst>
                    <a:ext uri="{9D8B030D-6E8A-4147-A177-3AD203B41FA5}">
                      <a16:colId xmlns:a16="http://schemas.microsoft.com/office/drawing/2014/main" val="3833330705"/>
                    </a:ext>
                  </a:extLst>
                </a:gridCol>
                <a:gridCol w="481550">
                  <a:extLst>
                    <a:ext uri="{9D8B030D-6E8A-4147-A177-3AD203B41FA5}">
                      <a16:colId xmlns:a16="http://schemas.microsoft.com/office/drawing/2014/main" val="2581083545"/>
                    </a:ext>
                  </a:extLst>
                </a:gridCol>
                <a:gridCol w="507916">
                  <a:extLst>
                    <a:ext uri="{9D8B030D-6E8A-4147-A177-3AD203B41FA5}">
                      <a16:colId xmlns:a16="http://schemas.microsoft.com/office/drawing/2014/main" val="1936885066"/>
                    </a:ext>
                  </a:extLst>
                </a:gridCol>
              </a:tblGrid>
              <a:tr h="2600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Std1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Std2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Stdn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837236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Std1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810814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Std2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29230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122481"/>
                  </a:ext>
                </a:extLst>
              </a:tr>
              <a:tr h="26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>
                          <a:solidFill>
                            <a:schemeClr val="tx1"/>
                          </a:solidFill>
                        </a:rPr>
                        <a:t>Stdn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477341"/>
                  </a:ext>
                </a:extLst>
              </a:tr>
            </a:tbl>
          </a:graphicData>
        </a:graphic>
      </p:graphicFrame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BCA20CA-AC80-4010-9452-38FADB040887}"/>
              </a:ext>
            </a:extLst>
          </p:cNvPr>
          <p:cNvSpPr/>
          <p:nvPr/>
        </p:nvSpPr>
        <p:spPr>
          <a:xfrm>
            <a:off x="3911790" y="2576801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819A57-B04D-4E31-A036-9B7E17B2788A}"/>
              </a:ext>
            </a:extLst>
          </p:cNvPr>
          <p:cNvGrpSpPr/>
          <p:nvPr/>
        </p:nvGrpSpPr>
        <p:grpSpPr>
          <a:xfrm>
            <a:off x="8836950" y="1897078"/>
            <a:ext cx="2249504" cy="2206518"/>
            <a:chOff x="8321943" y="1426773"/>
            <a:chExt cx="2249504" cy="2206518"/>
          </a:xfrm>
        </p:grpSpPr>
        <p:pic>
          <p:nvPicPr>
            <p:cNvPr id="24" name="그래픽 23" descr="여학생">
              <a:extLst>
                <a:ext uri="{FF2B5EF4-FFF2-40B4-BE49-F238E27FC236}">
                  <a16:creationId xmlns:a16="http://schemas.microsoft.com/office/drawing/2014/main" id="{FD224273-07A4-4F4D-9A1D-44C10D94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21943" y="1426773"/>
              <a:ext cx="1270000" cy="1270000"/>
            </a:xfrm>
            <a:prstGeom prst="rect">
              <a:avLst/>
            </a:prstGeom>
          </p:spPr>
        </p:pic>
        <p:pic>
          <p:nvPicPr>
            <p:cNvPr id="25" name="그래픽 24" descr="남학생">
              <a:extLst>
                <a:ext uri="{FF2B5EF4-FFF2-40B4-BE49-F238E27FC236}">
                  <a16:creationId xmlns:a16="http://schemas.microsoft.com/office/drawing/2014/main" id="{FDB76145-592D-4292-977E-1A334427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9526" y="2696773"/>
              <a:ext cx="936518" cy="936518"/>
            </a:xfrm>
            <a:prstGeom prst="rect">
              <a:avLst/>
            </a:prstGeom>
          </p:spPr>
        </p:pic>
        <p:pic>
          <p:nvPicPr>
            <p:cNvPr id="26" name="그래픽 25" descr="남학생">
              <a:extLst>
                <a:ext uri="{FF2B5EF4-FFF2-40B4-BE49-F238E27FC236}">
                  <a16:creationId xmlns:a16="http://schemas.microsoft.com/office/drawing/2014/main" id="{877303DB-73DA-4689-A403-F053FABBC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57277" y="1631621"/>
              <a:ext cx="981583" cy="981583"/>
            </a:xfrm>
            <a:prstGeom prst="rect">
              <a:avLst/>
            </a:prstGeom>
          </p:spPr>
        </p:pic>
        <p:pic>
          <p:nvPicPr>
            <p:cNvPr id="27" name="그래픽 26" descr="여학생">
              <a:extLst>
                <a:ext uri="{FF2B5EF4-FFF2-40B4-BE49-F238E27FC236}">
                  <a16:creationId xmlns:a16="http://schemas.microsoft.com/office/drawing/2014/main" id="{D13AFFA6-8FB7-4FD6-B34F-5AB3AF19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80739" y="2678452"/>
              <a:ext cx="690708" cy="690708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158A901-B05D-4EDF-AB38-5E14F7044CAA}"/>
                </a:ext>
              </a:extLst>
            </p:cNvPr>
            <p:cNvCxnSpPr/>
            <p:nvPr/>
          </p:nvCxnSpPr>
          <p:spPr>
            <a:xfrm>
              <a:off x="9404059" y="2278068"/>
              <a:ext cx="310392" cy="0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D4A150-5E51-4901-B47C-D6DF1B297ABF}"/>
                </a:ext>
              </a:extLst>
            </p:cNvPr>
            <p:cNvCxnSpPr>
              <a:cxnSpLocks/>
            </p:cNvCxnSpPr>
            <p:nvPr/>
          </p:nvCxnSpPr>
          <p:spPr>
            <a:xfrm>
              <a:off x="9375886" y="3202029"/>
              <a:ext cx="590235" cy="0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0E4A9A-F386-40B9-B3B2-0D1EEBF5D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3742" y="2561605"/>
              <a:ext cx="0" cy="146615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A880248-7829-4F16-9205-A1DDD188CD95}"/>
                </a:ext>
              </a:extLst>
            </p:cNvPr>
            <p:cNvCxnSpPr>
              <a:cxnSpLocks/>
            </p:cNvCxnSpPr>
            <p:nvPr/>
          </p:nvCxnSpPr>
          <p:spPr>
            <a:xfrm>
              <a:off x="9053119" y="2561605"/>
              <a:ext cx="0" cy="231929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A28EE30-BC01-4B8C-AA05-B6CDE91A6810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9301156" y="2578481"/>
              <a:ext cx="579583" cy="445325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4EA708A-9827-42DF-83A0-3696AD3D2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1212" y="2431668"/>
              <a:ext cx="437835" cy="719517"/>
            </a:xfrm>
            <a:prstGeom prst="line">
              <a:avLst/>
            </a:prstGeom>
            <a:ln>
              <a:solidFill>
                <a:srgbClr val="5A61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312909C5-EAF0-4D19-A0B5-5D0C4B43D8E0}"/>
              </a:ext>
            </a:extLst>
          </p:cNvPr>
          <p:cNvSpPr/>
          <p:nvPr/>
        </p:nvSpPr>
        <p:spPr>
          <a:xfrm>
            <a:off x="9096225" y="3278943"/>
            <a:ext cx="916341" cy="843588"/>
          </a:xfrm>
          <a:prstGeom prst="ellipse">
            <a:avLst/>
          </a:prstGeom>
          <a:solidFill>
            <a:srgbClr val="7030A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974C6E9-1073-412F-B27A-CB07D76AC3FC}"/>
              </a:ext>
            </a:extLst>
          </p:cNvPr>
          <p:cNvSpPr/>
          <p:nvPr/>
        </p:nvSpPr>
        <p:spPr>
          <a:xfrm>
            <a:off x="8920601" y="1790410"/>
            <a:ext cx="2036967" cy="1411734"/>
          </a:xfrm>
          <a:prstGeom prst="ellipse">
            <a:avLst/>
          </a:prstGeom>
          <a:solidFill>
            <a:schemeClr val="accent4"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73F88C7-FF15-4F2C-93BA-9C317371A62C}"/>
              </a:ext>
            </a:extLst>
          </p:cNvPr>
          <p:cNvSpPr/>
          <p:nvPr/>
        </p:nvSpPr>
        <p:spPr>
          <a:xfrm>
            <a:off x="10315381" y="3156811"/>
            <a:ext cx="916341" cy="843588"/>
          </a:xfrm>
          <a:prstGeom prst="ellipse">
            <a:avLst/>
          </a:prstGeom>
          <a:solidFill>
            <a:srgbClr val="00B05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29AFB0-24C1-4294-BA55-235432CE3BAC}"/>
              </a:ext>
            </a:extLst>
          </p:cNvPr>
          <p:cNvSpPr txBox="1"/>
          <p:nvPr/>
        </p:nvSpPr>
        <p:spPr>
          <a:xfrm>
            <a:off x="8767296" y="4285923"/>
            <a:ext cx="2924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 detection</a:t>
            </a:r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059B4F4F-1231-4ABF-88B8-C0936979743D}"/>
              </a:ext>
            </a:extLst>
          </p:cNvPr>
          <p:cNvSpPr/>
          <p:nvPr/>
        </p:nvSpPr>
        <p:spPr>
          <a:xfrm>
            <a:off x="7890789" y="2607332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3F7E92-5AF7-4073-AB23-B973FC959456}"/>
              </a:ext>
            </a:extLst>
          </p:cNvPr>
          <p:cNvGrpSpPr/>
          <p:nvPr/>
        </p:nvGrpSpPr>
        <p:grpSpPr>
          <a:xfrm>
            <a:off x="269724" y="5415022"/>
            <a:ext cx="11649986" cy="1412025"/>
            <a:chOff x="383090" y="5213150"/>
            <a:chExt cx="11649986" cy="175640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2709D62-6E77-49DE-B12C-8AD6A1FD24E9}"/>
                </a:ext>
              </a:extLst>
            </p:cNvPr>
            <p:cNvSpPr/>
            <p:nvPr/>
          </p:nvSpPr>
          <p:spPr>
            <a:xfrm>
              <a:off x="383090" y="5213150"/>
              <a:ext cx="11649986" cy="1390172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23D818-9770-4F61-9F26-9B15136E3A48}"/>
                </a:ext>
              </a:extLst>
            </p:cNvPr>
            <p:cNvSpPr txBox="1"/>
            <p:nvPr/>
          </p:nvSpPr>
          <p:spPr>
            <a:xfrm>
              <a:off x="445142" y="5353887"/>
              <a:ext cx="11525881" cy="1615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단위는 학습자</a:t>
              </a:r>
              <a:r>
                <a:rPr lang="en-US" altLang="ko-KR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err="1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교수자</a:t>
              </a:r>
              <a:r>
                <a:rPr lang="en-US" altLang="ko-KR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강의 기준으로 구분할 수 있음</a:t>
              </a:r>
              <a:endParaRPr lang="en-US" altLang="ko-KR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DTW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통해 유사도 산출 후 네트워크 생성 </a:t>
              </a:r>
              <a:r>
                <a:rPr lang="en-US" altLang="ko-KR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 Community detection </a:t>
              </a:r>
              <a:r>
                <a:rPr lang="ko-KR" altLang="en-US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기법으로 클러스터링</a:t>
              </a:r>
              <a:endParaRPr lang="en-US" altLang="ko-KR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588256-359F-4CC8-AE18-F6175E05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80743A-92CC-4FF3-AF89-0AA08BCA5039}"/>
              </a:ext>
            </a:extLst>
          </p:cNvPr>
          <p:cNvSpPr txBox="1"/>
          <p:nvPr/>
        </p:nvSpPr>
        <p:spPr>
          <a:xfrm>
            <a:off x="5873645" y="49241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Peach, R. L.,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Yaliraki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N., Lefevre, D., &amp; Barahona, M. (2019). Data-driven unsupervised clustering of online learner 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 science of learning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1-11.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059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스키타기, 텍스트, 지도, 눈이(가) 표시된 사진&#10;&#10;자동 생성된 설명">
            <a:extLst>
              <a:ext uri="{FF2B5EF4-FFF2-40B4-BE49-F238E27FC236}">
                <a16:creationId xmlns:a16="http://schemas.microsoft.com/office/drawing/2014/main" id="{A3C87B10-5AB3-40DC-B443-2E3B6E507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2"/>
          <a:stretch/>
        </p:blipFill>
        <p:spPr>
          <a:xfrm>
            <a:off x="624840" y="396080"/>
            <a:ext cx="6607830" cy="616724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D5E54F-3D43-41AE-96AF-C92819038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45"/>
          <a:stretch/>
        </p:blipFill>
        <p:spPr>
          <a:xfrm>
            <a:off x="12575005" y="362887"/>
            <a:ext cx="698083" cy="177165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D46BD3D-6D98-4FC8-8187-EF88C067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396" y="2992982"/>
            <a:ext cx="1724025" cy="2266950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총 </a:t>
            </a:r>
            <a:r>
              <a:rPr lang="en-US" altLang="ko-KR" sz="3200" b="1" dirty="0">
                <a:ea typeface="나눔고딕 ExtraBold"/>
              </a:rPr>
              <a:t>8</a:t>
            </a:r>
            <a:r>
              <a:rPr lang="ko-KR" altLang="en-US" sz="3200" b="1" dirty="0">
                <a:ea typeface="나눔고딕 ExtraBold"/>
              </a:rPr>
              <a:t>개의 클러스터 도출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및 알고리즘 적용결과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강의 관점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DFEC-2725-46BA-A5D3-7F3C385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4C681E-D7F2-4FC8-B6F5-AADBA196546F}"/>
              </a:ext>
            </a:extLst>
          </p:cNvPr>
          <p:cNvSpPr txBox="1"/>
          <p:nvPr/>
        </p:nvSpPr>
        <p:spPr>
          <a:xfrm>
            <a:off x="7046105" y="985422"/>
            <a:ext cx="5050958" cy="7333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5/11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현행유지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강의만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블랙보드 클라우드 확인할 수 있었던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 캠퍼스 강의 로그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강의의 수강생들의 접속 로그의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평균으로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강의 간 유사도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 후 결과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큰 클러스터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중간 클러스터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작은 클러스터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10D4368-0B69-4E4F-8E62-605C838894CF}"/>
              </a:ext>
            </a:extLst>
          </p:cNvPr>
          <p:cNvCxnSpPr>
            <a:cxnSpLocks/>
          </p:cNvCxnSpPr>
          <p:nvPr/>
        </p:nvCxnSpPr>
        <p:spPr>
          <a:xfrm>
            <a:off x="7259752" y="1800550"/>
            <a:ext cx="4490977" cy="0"/>
          </a:xfrm>
          <a:prstGeom prst="line">
            <a:avLst/>
          </a:prstGeom>
          <a:ln>
            <a:solidFill>
              <a:srgbClr val="890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9F78CA0-ADF0-498D-9C48-23352EF8180E}"/>
              </a:ext>
            </a:extLst>
          </p:cNvPr>
          <p:cNvCxnSpPr>
            <a:cxnSpLocks/>
          </p:cNvCxnSpPr>
          <p:nvPr/>
        </p:nvCxnSpPr>
        <p:spPr>
          <a:xfrm>
            <a:off x="7259752" y="3131640"/>
            <a:ext cx="4490977" cy="0"/>
          </a:xfrm>
          <a:prstGeom prst="line">
            <a:avLst/>
          </a:prstGeom>
          <a:ln>
            <a:solidFill>
              <a:srgbClr val="890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510612E-7618-4249-BDBB-68968C7360D7}"/>
              </a:ext>
            </a:extLst>
          </p:cNvPr>
          <p:cNvCxnSpPr>
            <a:cxnSpLocks/>
          </p:cNvCxnSpPr>
          <p:nvPr/>
        </p:nvCxnSpPr>
        <p:spPr>
          <a:xfrm>
            <a:off x="7259752" y="4485877"/>
            <a:ext cx="4490977" cy="0"/>
          </a:xfrm>
          <a:prstGeom prst="line">
            <a:avLst/>
          </a:prstGeom>
          <a:ln>
            <a:solidFill>
              <a:srgbClr val="8900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7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D5E54F-3D43-41AE-96AF-C92819038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45"/>
          <a:stretch/>
        </p:blipFill>
        <p:spPr>
          <a:xfrm>
            <a:off x="12575005" y="362887"/>
            <a:ext cx="698083" cy="177165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D46BD3D-6D98-4FC8-8187-EF88C067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396" y="2992982"/>
            <a:ext cx="1724025" cy="22669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17BFDDD-7B3B-4D08-A22C-20ABA3509BC9}"/>
              </a:ext>
            </a:extLst>
          </p:cNvPr>
          <p:cNvGrpSpPr/>
          <p:nvPr/>
        </p:nvGrpSpPr>
        <p:grpSpPr>
          <a:xfrm>
            <a:off x="-30565" y="49419"/>
            <a:ext cx="12504445" cy="6808581"/>
            <a:chOff x="-30565" y="49419"/>
            <a:chExt cx="12504445" cy="6808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A6872C-169D-4A94-BDF4-080EEA53E82A}"/>
                </a:ext>
              </a:extLst>
            </p:cNvPr>
            <p:cNvGrpSpPr/>
            <p:nvPr/>
          </p:nvGrpSpPr>
          <p:grpSpPr>
            <a:xfrm>
              <a:off x="-30565" y="240195"/>
              <a:ext cx="12504445" cy="6617805"/>
              <a:chOff x="-30565" y="240195"/>
              <a:chExt cx="12504445" cy="6617805"/>
            </a:xfrm>
          </p:grpSpPr>
          <p:pic>
            <p:nvPicPr>
              <p:cNvPr id="6" name="그림 5" descr="스키타기, 텍스트, 지도, 눈이(가) 표시된 사진&#10;&#10;자동 생성된 설명">
                <a:extLst>
                  <a:ext uri="{FF2B5EF4-FFF2-40B4-BE49-F238E27FC236}">
                    <a16:creationId xmlns:a16="http://schemas.microsoft.com/office/drawing/2014/main" id="{A98360AA-3BEB-4A01-84C9-493B93817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912"/>
              <a:stretch/>
            </p:blipFill>
            <p:spPr>
              <a:xfrm>
                <a:off x="2991853" y="690751"/>
                <a:ext cx="6607830" cy="6167249"/>
              </a:xfrm>
              <a:prstGeom prst="rect">
                <a:avLst/>
              </a:prstGeom>
            </p:spPr>
          </p:pic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5D5F58EA-D6AA-4A3E-BD9C-3A690514DFE2}"/>
                  </a:ext>
                </a:extLst>
              </p:cNvPr>
              <p:cNvCxnSpPr>
                <a:cxnSpLocks/>
                <a:stCxn id="42" idx="0"/>
                <a:endCxn id="51" idx="1"/>
              </p:cNvCxnSpPr>
              <p:nvPr/>
            </p:nvCxnSpPr>
            <p:spPr>
              <a:xfrm rot="5400000" flipH="1" flipV="1">
                <a:off x="8329653" y="2381519"/>
                <a:ext cx="1304251" cy="790715"/>
              </a:xfrm>
              <a:prstGeom prst="bentConnector2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그림 52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339CB73-116D-44FA-9BC9-E4D9F336B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02"/>
              <a:stretch/>
            </p:blipFill>
            <p:spPr>
              <a:xfrm>
                <a:off x="7095721" y="240195"/>
                <a:ext cx="2864083" cy="1223027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49BD473-B808-4F47-9F0C-B637C1A70EBB}"/>
                  </a:ext>
                </a:extLst>
              </p:cNvPr>
              <p:cNvSpPr/>
              <p:nvPr/>
            </p:nvSpPr>
            <p:spPr>
              <a:xfrm>
                <a:off x="4213058" y="1922377"/>
                <a:ext cx="1263316" cy="1287379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C51962B-886D-4048-9981-62008DDABB63}"/>
                  </a:ext>
                </a:extLst>
              </p:cNvPr>
              <p:cNvSpPr/>
              <p:nvPr/>
            </p:nvSpPr>
            <p:spPr>
              <a:xfrm>
                <a:off x="6697579" y="2420126"/>
                <a:ext cx="705853" cy="1812871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F479AD2-90FD-4B8F-84C0-AF45AB9FD46F}"/>
                  </a:ext>
                </a:extLst>
              </p:cNvPr>
              <p:cNvSpPr/>
              <p:nvPr/>
            </p:nvSpPr>
            <p:spPr>
              <a:xfrm>
                <a:off x="7795705" y="3429001"/>
                <a:ext cx="1581432" cy="1867675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D800CF7-F42E-4E18-83C2-1A4CE87EA283}"/>
                  </a:ext>
                </a:extLst>
              </p:cNvPr>
              <p:cNvSpPr/>
              <p:nvPr/>
            </p:nvSpPr>
            <p:spPr>
              <a:xfrm>
                <a:off x="6096000" y="2875547"/>
                <a:ext cx="449179" cy="830180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7FBD68E-909D-4F0F-939A-6CA05904BEE3}"/>
                  </a:ext>
                </a:extLst>
              </p:cNvPr>
              <p:cNvSpPr/>
              <p:nvPr/>
            </p:nvSpPr>
            <p:spPr>
              <a:xfrm>
                <a:off x="3060032" y="3793784"/>
                <a:ext cx="1441296" cy="1060845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8F1B8AC-000E-450E-9396-7BCBADD62C50}"/>
                  </a:ext>
                </a:extLst>
              </p:cNvPr>
              <p:cNvSpPr/>
              <p:nvPr/>
            </p:nvSpPr>
            <p:spPr>
              <a:xfrm>
                <a:off x="3492410" y="4996576"/>
                <a:ext cx="1761380" cy="1060845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6F400BE-2F09-49D8-ABE5-1A674D2FBFC1}"/>
                  </a:ext>
                </a:extLst>
              </p:cNvPr>
              <p:cNvSpPr/>
              <p:nvPr/>
            </p:nvSpPr>
            <p:spPr>
              <a:xfrm>
                <a:off x="5934332" y="4527668"/>
                <a:ext cx="1657593" cy="1812871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F8C9E0C-EA63-4350-8158-86BC43B4C969}"/>
                  </a:ext>
                </a:extLst>
              </p:cNvPr>
              <p:cNvSpPr/>
              <p:nvPr/>
            </p:nvSpPr>
            <p:spPr>
              <a:xfrm>
                <a:off x="7676147" y="5665454"/>
                <a:ext cx="1524000" cy="796466"/>
              </a:xfrm>
              <a:prstGeom prst="rect">
                <a:avLst/>
              </a:prstGeom>
              <a:noFill/>
              <a:ln w="28575">
                <a:solidFill>
                  <a:srgbClr val="8B00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1" name="그림 50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29757E52-5F4E-445B-86DF-98ED44EEC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908" b="62386"/>
              <a:stretch/>
            </p:blipFill>
            <p:spPr>
              <a:xfrm>
                <a:off x="9377136" y="1529789"/>
                <a:ext cx="2864083" cy="1189921"/>
              </a:xfrm>
              <a:prstGeom prst="rect">
                <a:avLst/>
              </a:prstGeom>
            </p:spPr>
          </p:pic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28DF40B1-DE50-4E35-86D6-2F0D733B7B8D}"/>
                  </a:ext>
                </a:extLst>
              </p:cNvPr>
              <p:cNvCxnSpPr>
                <a:stCxn id="41" idx="0"/>
                <a:endCxn id="53" idx="2"/>
              </p:cNvCxnSpPr>
              <p:nvPr/>
            </p:nvCxnSpPr>
            <p:spPr>
              <a:xfrm rot="5400000" flipH="1" flipV="1">
                <a:off x="7310682" y="1203046"/>
                <a:ext cx="956904" cy="1477257"/>
              </a:xfrm>
              <a:prstGeom prst="bentConnector3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7" name="그림 56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5339C7F-3643-45B6-846A-9F0D4ED50D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863" b="74821"/>
              <a:stretch/>
            </p:blipFill>
            <p:spPr>
              <a:xfrm>
                <a:off x="1413017" y="1335462"/>
                <a:ext cx="2546791" cy="1014898"/>
              </a:xfrm>
              <a:prstGeom prst="rect">
                <a:avLst/>
              </a:prstGeom>
            </p:spPr>
          </p:pic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7FF5FF57-D1B0-40EE-AB71-E1F16DD94696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rot="16200000" flipV="1">
                <a:off x="4223607" y="1301268"/>
                <a:ext cx="357311" cy="884908"/>
              </a:xfrm>
              <a:prstGeom prst="bentConnector2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" name="그림 7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8A7243A3-8560-4A9B-8352-0B1AB3F2B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360" b="49772"/>
              <a:stretch/>
            </p:blipFill>
            <p:spPr>
              <a:xfrm>
                <a:off x="9642455" y="5257515"/>
                <a:ext cx="2487691" cy="874788"/>
              </a:xfrm>
              <a:prstGeom prst="rect">
                <a:avLst/>
              </a:prstGeom>
            </p:spPr>
          </p:pic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56C342E9-4C31-4D7C-B79B-6824D189A4CC}"/>
                  </a:ext>
                </a:extLst>
              </p:cNvPr>
              <p:cNvCxnSpPr>
                <a:cxnSpLocks/>
                <a:stCxn id="47" idx="3"/>
                <a:endCxn id="75" idx="1"/>
              </p:cNvCxnSpPr>
              <p:nvPr/>
            </p:nvCxnSpPr>
            <p:spPr>
              <a:xfrm flipV="1">
                <a:off x="9200147" y="5694909"/>
                <a:ext cx="442308" cy="36877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그림 81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527139BB-7E00-4E80-AC71-9164BEC2DD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1" b="37797"/>
              <a:stretch/>
            </p:blipFill>
            <p:spPr>
              <a:xfrm>
                <a:off x="-595" y="5577910"/>
                <a:ext cx="2687007" cy="1060846"/>
              </a:xfrm>
              <a:prstGeom prst="rect">
                <a:avLst/>
              </a:prstGeom>
            </p:spPr>
          </p:pic>
          <p:cxnSp>
            <p:nvCxnSpPr>
              <p:cNvPr id="83" name="연결선: 꺾임 82">
                <a:extLst>
                  <a:ext uri="{FF2B5EF4-FFF2-40B4-BE49-F238E27FC236}">
                    <a16:creationId xmlns:a16="http://schemas.microsoft.com/office/drawing/2014/main" id="{FFC8DC8C-9943-4615-891A-A2DF2C146D49}"/>
                  </a:ext>
                </a:extLst>
              </p:cNvPr>
              <p:cNvCxnSpPr>
                <a:cxnSpLocks/>
                <a:stCxn id="82" idx="3"/>
                <a:endCxn id="45" idx="1"/>
              </p:cNvCxnSpPr>
              <p:nvPr/>
            </p:nvCxnSpPr>
            <p:spPr>
              <a:xfrm flipV="1">
                <a:off x="2686412" y="5526999"/>
                <a:ext cx="805998" cy="581334"/>
              </a:xfrm>
              <a:prstGeom prst="bentConnector3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그림 86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B6510FC6-9421-4BE9-A842-AF401BFC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589" b="13209"/>
              <a:stretch/>
            </p:blipFill>
            <p:spPr>
              <a:xfrm>
                <a:off x="9546125" y="3209757"/>
                <a:ext cx="2645875" cy="1253446"/>
              </a:xfrm>
              <a:prstGeom prst="rect">
                <a:avLst/>
              </a:prstGeom>
            </p:spPr>
          </p:pic>
          <p:pic>
            <p:nvPicPr>
              <p:cNvPr id="88" name="그림 87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C7DCB63D-B173-4467-9699-BAFF32352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023" b="25775"/>
              <a:stretch/>
            </p:blipFill>
            <p:spPr>
              <a:xfrm>
                <a:off x="-30565" y="4241989"/>
                <a:ext cx="2687006" cy="1060846"/>
              </a:xfrm>
              <a:prstGeom prst="rect">
                <a:avLst/>
              </a:prstGeom>
            </p:spPr>
          </p:pic>
          <p:cxnSp>
            <p:nvCxnSpPr>
              <p:cNvPr id="102" name="연결선: 꺾임 101">
                <a:extLst>
                  <a:ext uri="{FF2B5EF4-FFF2-40B4-BE49-F238E27FC236}">
                    <a16:creationId xmlns:a16="http://schemas.microsoft.com/office/drawing/2014/main" id="{B0C3615B-7426-4F3C-B901-44DDFCC2A5DF}"/>
                  </a:ext>
                </a:extLst>
              </p:cNvPr>
              <p:cNvCxnSpPr>
                <a:cxnSpLocks/>
                <a:stCxn id="46" idx="3"/>
                <a:endCxn id="87" idx="1"/>
              </p:cNvCxnSpPr>
              <p:nvPr/>
            </p:nvCxnSpPr>
            <p:spPr>
              <a:xfrm flipV="1">
                <a:off x="7591925" y="3836480"/>
                <a:ext cx="1954200" cy="1597624"/>
              </a:xfrm>
              <a:prstGeom prst="bentConnector3">
                <a:avLst>
                  <a:gd name="adj1" fmla="val 95607"/>
                </a:avLst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0DA65FD-C74F-4CA7-A3DA-C64AA792F14D}"/>
                  </a:ext>
                </a:extLst>
              </p:cNvPr>
              <p:cNvCxnSpPr>
                <a:stCxn id="44" idx="1"/>
                <a:endCxn id="88" idx="3"/>
              </p:cNvCxnSpPr>
              <p:nvPr/>
            </p:nvCxnSpPr>
            <p:spPr>
              <a:xfrm flipH="1">
                <a:off x="2656441" y="4324207"/>
                <a:ext cx="403591" cy="448205"/>
              </a:xfrm>
              <a:prstGeom prst="line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그림 116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0E823DA6-D9CF-4AAE-9330-40DC9FD7D2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527" b="836"/>
              <a:stretch/>
            </p:blipFill>
            <p:spPr>
              <a:xfrm>
                <a:off x="241688" y="2625435"/>
                <a:ext cx="2616548" cy="1069729"/>
              </a:xfrm>
              <a:prstGeom prst="rect">
                <a:avLst/>
              </a:prstGeom>
            </p:spPr>
          </p:pic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DB90F70-6ACA-4BDC-A52C-2D3D0AD67801}"/>
                  </a:ext>
                </a:extLst>
              </p:cNvPr>
              <p:cNvCxnSpPr>
                <a:cxnSpLocks/>
                <a:stCxn id="43" idx="1"/>
                <a:endCxn id="117" idx="3"/>
              </p:cNvCxnSpPr>
              <p:nvPr/>
            </p:nvCxnSpPr>
            <p:spPr>
              <a:xfrm flipH="1" flipV="1">
                <a:off x="2858236" y="3160300"/>
                <a:ext cx="3237764" cy="130337"/>
              </a:xfrm>
              <a:prstGeom prst="line">
                <a:avLst/>
              </a:prstGeom>
              <a:ln>
                <a:solidFill>
                  <a:srgbClr val="8900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A0A2992F-AC1E-4084-805F-28B80B342020}"/>
                  </a:ext>
                </a:extLst>
              </p:cNvPr>
              <p:cNvSpPr/>
              <p:nvPr/>
            </p:nvSpPr>
            <p:spPr>
              <a:xfrm>
                <a:off x="7250655" y="2115173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4E168CE2-0F4A-4434-BD83-012F20532A3B}"/>
                  </a:ext>
                </a:extLst>
              </p:cNvPr>
              <p:cNvSpPr/>
              <p:nvPr/>
            </p:nvSpPr>
            <p:spPr>
              <a:xfrm>
                <a:off x="5150158" y="1619202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5F3E6499-54AB-4344-9835-987712FCE6F0}"/>
                  </a:ext>
                </a:extLst>
              </p:cNvPr>
              <p:cNvSpPr/>
              <p:nvPr/>
            </p:nvSpPr>
            <p:spPr>
              <a:xfrm>
                <a:off x="9071271" y="3112399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64E06F58-43EC-45FE-B4B4-001CCA2EAAEF}"/>
                  </a:ext>
                </a:extLst>
              </p:cNvPr>
              <p:cNvSpPr/>
              <p:nvPr/>
            </p:nvSpPr>
            <p:spPr>
              <a:xfrm>
                <a:off x="8823260" y="5456168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450244C7-C064-4018-AAC4-6D5A74522FEA}"/>
                  </a:ext>
                </a:extLst>
              </p:cNvPr>
              <p:cNvSpPr/>
              <p:nvPr/>
            </p:nvSpPr>
            <p:spPr>
              <a:xfrm>
                <a:off x="5058879" y="4697678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EF9F572D-37A3-4D5C-8A8F-463E7A33D76A}"/>
                  </a:ext>
                </a:extLst>
              </p:cNvPr>
              <p:cNvSpPr/>
              <p:nvPr/>
            </p:nvSpPr>
            <p:spPr>
              <a:xfrm>
                <a:off x="7200707" y="4279682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FDC77DE0-4357-4B8A-81AB-7C6895FD226E}"/>
                  </a:ext>
                </a:extLst>
              </p:cNvPr>
              <p:cNvSpPr/>
              <p:nvPr/>
            </p:nvSpPr>
            <p:spPr>
              <a:xfrm>
                <a:off x="5863918" y="2606705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6A26A3C1-13EE-4091-8814-4839BD80FD70}"/>
                  </a:ext>
                </a:extLst>
              </p:cNvPr>
              <p:cNvSpPr/>
              <p:nvPr/>
            </p:nvSpPr>
            <p:spPr>
              <a:xfrm>
                <a:off x="4150823" y="3657935"/>
                <a:ext cx="510504" cy="495971"/>
              </a:xfrm>
              <a:prstGeom prst="ellipse">
                <a:avLst/>
              </a:prstGeom>
              <a:solidFill>
                <a:srgbClr val="DBE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rgbClr val="00206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1400" dirty="0">
                  <a:solidFill>
                    <a:srgbClr val="00206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544E486-294A-4504-9314-E3A28A077E75}"/>
                  </a:ext>
                </a:extLst>
              </p:cNvPr>
              <p:cNvSpPr txBox="1"/>
              <p:nvPr/>
            </p:nvSpPr>
            <p:spPr>
              <a:xfrm>
                <a:off x="2168527" y="1219159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5.42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FA12DDA-01E7-47FE-9BA1-B63A24A72C6A}"/>
                  </a:ext>
                </a:extLst>
              </p:cNvPr>
              <p:cNvSpPr txBox="1"/>
              <p:nvPr/>
            </p:nvSpPr>
            <p:spPr>
              <a:xfrm>
                <a:off x="10157738" y="1511363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5.13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057DFA0-FFF6-4E46-88C8-263265E9D660}"/>
                  </a:ext>
                </a:extLst>
              </p:cNvPr>
              <p:cNvSpPr txBox="1"/>
              <p:nvPr/>
            </p:nvSpPr>
            <p:spPr>
              <a:xfrm>
                <a:off x="10215535" y="4796294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en-US" altLang="ko-KR" sz="1400" b="1" dirty="0">
                    <a:solidFill>
                      <a:srgbClr val="89002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5.44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D563A7E-45F1-46B1-AEF8-3F1DB15CBBAC}"/>
                  </a:ext>
                </a:extLst>
              </p:cNvPr>
              <p:cNvSpPr txBox="1"/>
              <p:nvPr/>
            </p:nvSpPr>
            <p:spPr>
              <a:xfrm>
                <a:off x="624317" y="5448857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5.33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E80D884-F73B-42FF-BA8C-DCD625753C12}"/>
                  </a:ext>
                </a:extLst>
              </p:cNvPr>
              <p:cNvSpPr txBox="1"/>
              <p:nvPr/>
            </p:nvSpPr>
            <p:spPr>
              <a:xfrm>
                <a:off x="698658" y="4113748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5.41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8D18A50-7241-42C8-A7E5-9D918A4C2681}"/>
                  </a:ext>
                </a:extLst>
              </p:cNvPr>
              <p:cNvSpPr txBox="1"/>
              <p:nvPr/>
            </p:nvSpPr>
            <p:spPr>
              <a:xfrm>
                <a:off x="10390399" y="2912197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 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5.31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A19A7C1-8A05-4118-B75D-6E132F5C383A}"/>
                  </a:ext>
                </a:extLst>
              </p:cNvPr>
              <p:cNvSpPr txBox="1"/>
              <p:nvPr/>
            </p:nvSpPr>
            <p:spPr>
              <a:xfrm>
                <a:off x="978686" y="2387345"/>
                <a:ext cx="2083481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평균만족도</a:t>
                </a:r>
                <a:r>
                  <a:rPr lang="en-US" altLang="ko-KR" sz="1400" dirty="0">
                    <a:solidFill>
                      <a:srgbClr val="00206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en-US" altLang="ko-KR" sz="1400" b="1" dirty="0">
                    <a:solidFill>
                      <a:srgbClr val="89002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4.65</a:t>
                </a: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2EC8765-D67E-496D-8DEA-C51951DB604C}"/>
                </a:ext>
              </a:extLst>
            </p:cNvPr>
            <p:cNvSpPr txBox="1"/>
            <p:nvPr/>
          </p:nvSpPr>
          <p:spPr>
            <a:xfrm>
              <a:off x="7734022" y="49419"/>
              <a:ext cx="2083481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평균만족도 </a:t>
              </a:r>
              <a:r>
                <a:rPr lang="en-US" altLang="ko-KR" sz="1400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5.19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FC53716-A162-49C6-880B-EB28AB835BAC}"/>
              </a:ext>
            </a:extLst>
          </p:cNvPr>
          <p:cNvSpPr txBox="1"/>
          <p:nvPr/>
        </p:nvSpPr>
        <p:spPr>
          <a:xfrm>
            <a:off x="10840565" y="6446555"/>
            <a:ext cx="208348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6</a:t>
            </a: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 만점 기준</a:t>
            </a:r>
            <a:endParaRPr lang="en-US" altLang="ko-KR" sz="14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8 Clusters Extracted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Result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DFEC-2725-46BA-A5D3-7F3C385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7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D5E54F-3D43-41AE-96AF-C92819038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45"/>
          <a:stretch/>
        </p:blipFill>
        <p:spPr>
          <a:xfrm>
            <a:off x="12575005" y="362887"/>
            <a:ext cx="698083" cy="177165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D46BD3D-6D98-4FC8-8187-EF88C067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496" y="-344168"/>
            <a:ext cx="1724025" cy="2266950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Course Satisfaction by the clusters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Result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DFEC-2725-46BA-A5D3-7F3C385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0" y="6318250"/>
            <a:ext cx="2743200" cy="365125"/>
          </a:xfrm>
        </p:spPr>
        <p:txBody>
          <a:bodyPr/>
          <a:lstStyle/>
          <a:p>
            <a:fld id="{B4E2FEC7-9D45-4377-8EDA-75D9AEE58BC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E969E7-858F-46AB-8731-D8B6D64DAD02}"/>
              </a:ext>
            </a:extLst>
          </p:cNvPr>
          <p:cNvSpPr txBox="1"/>
          <p:nvPr/>
        </p:nvSpPr>
        <p:spPr>
          <a:xfrm>
            <a:off x="403282" y="1528064"/>
            <a:ext cx="257004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점진적 상승형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D9239-6DF5-41CD-AF04-442EFED2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2" y="3663391"/>
            <a:ext cx="2328474" cy="166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E463A6-9A68-40D5-8D0D-62F00FBF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40" y="3663391"/>
            <a:ext cx="2416822" cy="166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25ABE9-40B8-4C6F-A8CE-818944EF0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28" y="3663391"/>
            <a:ext cx="2327605" cy="16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8078752-9887-4D4C-8E34-322A3FC2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93" y="3648394"/>
            <a:ext cx="2338140" cy="16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A878AA5-4295-4792-80B8-9A3AEECF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2" y="5233871"/>
            <a:ext cx="2328476" cy="16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6E9FE79-9A34-4C1B-BF16-DAC91DBD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52" y="5233871"/>
            <a:ext cx="2444912" cy="168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99F6759-ADAD-48C6-B1A0-26989582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39" y="5243230"/>
            <a:ext cx="2373646" cy="168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5C21C5D-A324-487C-8C0B-BB2690FFE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262" y="5227800"/>
            <a:ext cx="2338144" cy="16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0FA671A-557A-400E-9F18-A2EF94DBFD58}"/>
              </a:ext>
            </a:extLst>
          </p:cNvPr>
          <p:cNvSpPr txBox="1"/>
          <p:nvPr/>
        </p:nvSpPr>
        <p:spPr>
          <a:xfrm>
            <a:off x="10562108" y="-44010"/>
            <a:ext cx="208348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*불성실한 응답</a:t>
            </a: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en-US" altLang="ko-KR" sz="14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1664B8-CA15-417A-A26F-E7DC5A9B8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9"/>
          <a:stretch/>
        </p:blipFill>
        <p:spPr bwMode="auto">
          <a:xfrm>
            <a:off x="93963" y="2243598"/>
            <a:ext cx="2903248" cy="13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A177A0-D0D8-4B16-B78E-7B03B2915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5"/>
          <a:stretch/>
        </p:blipFill>
        <p:spPr bwMode="auto">
          <a:xfrm>
            <a:off x="3134413" y="2217011"/>
            <a:ext cx="2903247" cy="13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5985DD-97E2-45AA-84EF-ABF073154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5"/>
          <a:stretch/>
        </p:blipFill>
        <p:spPr bwMode="auto">
          <a:xfrm>
            <a:off x="6149116" y="2251081"/>
            <a:ext cx="2903248" cy="13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15219C-5AB2-45CB-8F64-C2DFC190E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5"/>
          <a:stretch/>
        </p:blipFill>
        <p:spPr bwMode="auto">
          <a:xfrm>
            <a:off x="9222323" y="2251081"/>
            <a:ext cx="2903248" cy="13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6393CB-598E-45DA-82AB-5D0EE45A5D8B}"/>
              </a:ext>
            </a:extLst>
          </p:cNvPr>
          <p:cNvCxnSpPr>
            <a:cxnSpLocks/>
          </p:cNvCxnSpPr>
          <p:nvPr/>
        </p:nvCxnSpPr>
        <p:spPr>
          <a:xfrm>
            <a:off x="3067291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11353A-4AAB-4B34-AB77-67AD7B6D3E45}"/>
              </a:ext>
            </a:extLst>
          </p:cNvPr>
          <p:cNvCxnSpPr>
            <a:cxnSpLocks/>
          </p:cNvCxnSpPr>
          <p:nvPr/>
        </p:nvCxnSpPr>
        <p:spPr>
          <a:xfrm>
            <a:off x="6080462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6E19CAE-FAD4-43A0-B50B-C2B8968DAC1B}"/>
              </a:ext>
            </a:extLst>
          </p:cNvPr>
          <p:cNvCxnSpPr>
            <a:cxnSpLocks/>
          </p:cNvCxnSpPr>
          <p:nvPr/>
        </p:nvCxnSpPr>
        <p:spPr>
          <a:xfrm>
            <a:off x="9147952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4B7D64-BE5D-4715-9114-FB2662D29EB1}"/>
              </a:ext>
            </a:extLst>
          </p:cNvPr>
          <p:cNvSpPr txBox="1"/>
          <p:nvPr/>
        </p:nvSpPr>
        <p:spPr>
          <a:xfrm>
            <a:off x="3141179" y="1525513"/>
            <a:ext cx="311996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1] 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학기초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고관여형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0FB602-8EE2-48C8-A7E9-591F1F41D510}"/>
              </a:ext>
            </a:extLst>
          </p:cNvPr>
          <p:cNvSpPr txBox="1"/>
          <p:nvPr/>
        </p:nvSpPr>
        <p:spPr>
          <a:xfrm>
            <a:off x="6433213" y="1508032"/>
            <a:ext cx="261832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학기말 고관여형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E0AC8D-80A2-4552-890A-1742F4F4A539}"/>
              </a:ext>
            </a:extLst>
          </p:cNvPr>
          <p:cNvSpPr txBox="1"/>
          <p:nvPr/>
        </p:nvSpPr>
        <p:spPr>
          <a:xfrm>
            <a:off x="9529050" y="1489433"/>
            <a:ext cx="250555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종강 후 급증형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852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D5E54F-3D43-41AE-96AF-C92819038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45"/>
          <a:stretch/>
        </p:blipFill>
        <p:spPr>
          <a:xfrm>
            <a:off x="12575005" y="362887"/>
            <a:ext cx="698083" cy="177165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D46BD3D-6D98-4FC8-8187-EF88C067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496" y="-344168"/>
            <a:ext cx="1724025" cy="2266950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Course Satisfaction by the clusters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및 알고리즘 적용결과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강의 관점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DFEC-2725-46BA-A5D3-7F3C385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0" y="6318250"/>
            <a:ext cx="2743200" cy="365125"/>
          </a:xfrm>
        </p:spPr>
        <p:txBody>
          <a:bodyPr/>
          <a:lstStyle/>
          <a:p>
            <a:fld id="{B4E2FEC7-9D45-4377-8EDA-75D9AEE58BC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E969E7-858F-46AB-8731-D8B6D64DAD02}"/>
              </a:ext>
            </a:extLst>
          </p:cNvPr>
          <p:cNvSpPr txBox="1"/>
          <p:nvPr/>
        </p:nvSpPr>
        <p:spPr>
          <a:xfrm>
            <a:off x="147320" y="1548931"/>
            <a:ext cx="278689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정정 급증 후 무난형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0FA671A-557A-400E-9F18-A2EF94DBFD58}"/>
              </a:ext>
            </a:extLst>
          </p:cNvPr>
          <p:cNvSpPr txBox="1"/>
          <p:nvPr/>
        </p:nvSpPr>
        <p:spPr>
          <a:xfrm>
            <a:off x="10562108" y="-44010"/>
            <a:ext cx="208348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*불성실한 응답</a:t>
            </a: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en-US" altLang="ko-KR" sz="14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217E46-7269-4180-847A-50A5257F8A3E}"/>
              </a:ext>
            </a:extLst>
          </p:cNvPr>
          <p:cNvSpPr txBox="1"/>
          <p:nvPr/>
        </p:nvSpPr>
        <p:spPr>
          <a:xfrm>
            <a:off x="6421258" y="1420678"/>
            <a:ext cx="244158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2]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학기말 고관여</a:t>
            </a:r>
            <a:endParaRPr lang="en-US" altLang="ko-KR" sz="1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6393CB-598E-45DA-82AB-5D0EE45A5D8B}"/>
              </a:ext>
            </a:extLst>
          </p:cNvPr>
          <p:cNvCxnSpPr>
            <a:cxnSpLocks/>
          </p:cNvCxnSpPr>
          <p:nvPr/>
        </p:nvCxnSpPr>
        <p:spPr>
          <a:xfrm>
            <a:off x="3067291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11353A-4AAB-4B34-AB77-67AD7B6D3E45}"/>
              </a:ext>
            </a:extLst>
          </p:cNvPr>
          <p:cNvCxnSpPr>
            <a:cxnSpLocks/>
          </p:cNvCxnSpPr>
          <p:nvPr/>
        </p:nvCxnSpPr>
        <p:spPr>
          <a:xfrm>
            <a:off x="6080462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6E19CAE-FAD4-43A0-B50B-C2B8968DAC1B}"/>
              </a:ext>
            </a:extLst>
          </p:cNvPr>
          <p:cNvCxnSpPr>
            <a:cxnSpLocks/>
          </p:cNvCxnSpPr>
          <p:nvPr/>
        </p:nvCxnSpPr>
        <p:spPr>
          <a:xfrm>
            <a:off x="9147952" y="1736203"/>
            <a:ext cx="8617" cy="508845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94B7D64-BE5D-4715-9114-FB2662D29EB1}"/>
              </a:ext>
            </a:extLst>
          </p:cNvPr>
          <p:cNvSpPr txBox="1"/>
          <p:nvPr/>
        </p:nvSpPr>
        <p:spPr>
          <a:xfrm>
            <a:off x="3242200" y="1529624"/>
            <a:ext cx="280478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5] 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학기말 초고관여형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0FB602-8EE2-48C8-A7E9-591F1F41D510}"/>
              </a:ext>
            </a:extLst>
          </p:cNvPr>
          <p:cNvSpPr txBox="1"/>
          <p:nvPr/>
        </p:nvSpPr>
        <p:spPr>
          <a:xfrm>
            <a:off x="6294959" y="1504035"/>
            <a:ext cx="274079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정정기간 고관여형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E0AC8D-80A2-4552-890A-1742F4F4A539}"/>
              </a:ext>
            </a:extLst>
          </p:cNvPr>
          <p:cNvSpPr txBox="1"/>
          <p:nvPr/>
        </p:nvSpPr>
        <p:spPr>
          <a:xfrm>
            <a:off x="9496514" y="1464840"/>
            <a:ext cx="254816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[No.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7] </a:t>
            </a:r>
            <a:r>
              <a:rPr lang="ko-KR" altLang="en-US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중간직전 급증형</a:t>
            </a:r>
            <a:endParaRPr lang="en-US" altLang="ko-KR" b="1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B89357-33B1-4AB0-9C9A-FEDC5DBB2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1"/>
          <a:stretch/>
        </p:blipFill>
        <p:spPr bwMode="auto">
          <a:xfrm>
            <a:off x="76185" y="2187697"/>
            <a:ext cx="2915089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F3776-F065-4DB8-BFAC-2F94F9E4C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4"/>
          <a:stretch/>
        </p:blipFill>
        <p:spPr bwMode="auto">
          <a:xfrm>
            <a:off x="3126760" y="2201740"/>
            <a:ext cx="2830498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79A865-B4E9-4737-AFB1-3A6FC667F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9"/>
          <a:stretch/>
        </p:blipFill>
        <p:spPr bwMode="auto">
          <a:xfrm>
            <a:off x="6088513" y="2178708"/>
            <a:ext cx="3005120" cy="13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DF5CD3-031C-4B81-AD76-6C430C10C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04"/>
          <a:stretch/>
        </p:blipFill>
        <p:spPr bwMode="auto">
          <a:xfrm>
            <a:off x="9212567" y="2162251"/>
            <a:ext cx="2903248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8F877A0-350A-4854-9676-359340733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1" y="3646883"/>
            <a:ext cx="2314845" cy="16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9B5959-6C08-4E52-93BB-4834C473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74" y="3648899"/>
            <a:ext cx="2348741" cy="16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477B00F7-622A-48AB-912F-E1F1EE96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71" y="3659568"/>
            <a:ext cx="2318898" cy="16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56F048F5-C238-4B9A-B2D7-E2459281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863" y="3684899"/>
            <a:ext cx="2298396" cy="164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0DAA2CE6-E72B-4C02-9ABB-405128F0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9" y="5227229"/>
            <a:ext cx="2327291" cy="16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1222C0B9-EAEF-4F2E-AFD0-C748A757B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42" y="5211892"/>
            <a:ext cx="2355055" cy="167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D63FD156-13CB-4366-B84A-B20035A5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53" y="5222561"/>
            <a:ext cx="2318898" cy="16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6418BDD9-88BF-4F4A-94DE-964D8972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863" y="5252539"/>
            <a:ext cx="2298396" cy="164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6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D5E54F-3D43-41AE-96AF-C92819038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45"/>
          <a:stretch/>
        </p:blipFill>
        <p:spPr>
          <a:xfrm>
            <a:off x="12575005" y="362887"/>
            <a:ext cx="698083" cy="1771650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3D46BD3D-6D98-4FC8-8187-EF88C067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496" y="-344168"/>
            <a:ext cx="1724025" cy="2266950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코로나 전후 강의만족도 비교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2019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같은 교수님의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강의만 선별해 비교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FDFEC-2725-46BA-A5D3-7F3C3857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0" y="6318250"/>
            <a:ext cx="2743200" cy="365125"/>
          </a:xfrm>
        </p:spPr>
        <p:txBody>
          <a:bodyPr/>
          <a:lstStyle/>
          <a:p>
            <a:fld id="{B4E2FEC7-9D45-4377-8EDA-75D9AEE58BC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0FA671A-557A-400E-9F18-A2EF94DBFD58}"/>
              </a:ext>
            </a:extLst>
          </p:cNvPr>
          <p:cNvSpPr txBox="1"/>
          <p:nvPr/>
        </p:nvSpPr>
        <p:spPr>
          <a:xfrm>
            <a:off x="10562108" y="-44010"/>
            <a:ext cx="2083481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*불성실한 응답</a:t>
            </a: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en-US" altLang="ko-KR" sz="14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B5F4AD0-F401-4B7D-AC32-4419032B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012617"/>
            <a:ext cx="5752465" cy="4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B1F6CF8-5119-45DC-8386-A70E8EE4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37" y="2012617"/>
            <a:ext cx="5752465" cy="4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A9ADF-0786-4D14-B161-E11EB8982E24}"/>
              </a:ext>
            </a:extLst>
          </p:cNvPr>
          <p:cNvSpPr txBox="1"/>
          <p:nvPr/>
        </p:nvSpPr>
        <p:spPr>
          <a:xfrm>
            <a:off x="2191633" y="1659690"/>
            <a:ext cx="208348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</a:t>
            </a:r>
            <a:endParaRPr lang="en-US" altLang="ko-KR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443C0-34C3-4F57-9C9B-40851004339C}"/>
              </a:ext>
            </a:extLst>
          </p:cNvPr>
          <p:cNvSpPr txBox="1"/>
          <p:nvPr/>
        </p:nvSpPr>
        <p:spPr>
          <a:xfrm>
            <a:off x="8389233" y="1659690"/>
            <a:ext cx="208348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</a:t>
            </a:r>
            <a:endParaRPr lang="en-US" altLang="ko-KR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2FE07-5750-41DE-8AB0-64C30EDF968E}"/>
              </a:ext>
            </a:extLst>
          </p:cNvPr>
          <p:cNvSpPr txBox="1"/>
          <p:nvPr/>
        </p:nvSpPr>
        <p:spPr>
          <a:xfrm>
            <a:off x="6801733" y="5859877"/>
            <a:ext cx="1577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var(--jp-code-font-family)"/>
              </a:rPr>
              <a:t>Mean : 5.01</a:t>
            </a:r>
          </a:p>
          <a:p>
            <a:r>
              <a:rPr lang="en-US" altLang="ko-KR" b="0" i="0" u="none" strike="noStrike" dirty="0">
                <a:effectLst/>
                <a:latin typeface="var(--jp-code-font-family)"/>
              </a:rPr>
              <a:t>Median : 5.14 </a:t>
            </a:r>
          </a:p>
          <a:p>
            <a:r>
              <a:rPr lang="en-US" altLang="ko-KR" b="0" i="0" u="none" strike="noStrike" dirty="0">
                <a:effectLst/>
                <a:latin typeface="var(--jp-code-font-family)"/>
              </a:rPr>
              <a:t>Std : 0.96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573F88-44D8-4C76-A25D-2359944A58EB}"/>
              </a:ext>
            </a:extLst>
          </p:cNvPr>
          <p:cNvSpPr txBox="1"/>
          <p:nvPr/>
        </p:nvSpPr>
        <p:spPr>
          <a:xfrm>
            <a:off x="731520" y="5859877"/>
            <a:ext cx="1577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var(--jp-code-font-family)"/>
              </a:rPr>
              <a:t>Mean : 4.72</a:t>
            </a:r>
          </a:p>
          <a:p>
            <a:r>
              <a:rPr lang="en-US" altLang="ko-KR" b="0" i="0" u="none" strike="noStrike" dirty="0">
                <a:effectLst/>
                <a:latin typeface="var(--jp-code-font-family)"/>
              </a:rPr>
              <a:t>Median : 5.0 </a:t>
            </a:r>
          </a:p>
          <a:p>
            <a:r>
              <a:rPr lang="en-US" altLang="ko-KR" b="0" i="0" u="none" strike="noStrike" dirty="0">
                <a:effectLst/>
                <a:latin typeface="var(--jp-code-font-family)"/>
              </a:rPr>
              <a:t>Std : 0.94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2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그림 153" descr="텍스트이(가) 표시된 사진&#10;&#10;자동 생성된 설명">
            <a:extLst>
              <a:ext uri="{FF2B5EF4-FFF2-40B4-BE49-F238E27FC236}">
                <a16:creationId xmlns:a16="http://schemas.microsoft.com/office/drawing/2014/main" id="{351CAFA2-048A-4405-B684-18C476EA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34" y="1266926"/>
            <a:ext cx="8397622" cy="2997517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3</a:t>
            </a:r>
            <a:r>
              <a:rPr lang="ko-KR" altLang="en-US" sz="3200" b="1" dirty="0">
                <a:ea typeface="나눔고딕 ExtraBold"/>
              </a:rPr>
              <a:t>단계 성적에 따른 </a:t>
            </a:r>
            <a:r>
              <a:rPr lang="en-US" altLang="ko-KR" sz="3200" b="1" dirty="0">
                <a:ea typeface="나눔고딕 ExtraBold"/>
              </a:rPr>
              <a:t>LMS </a:t>
            </a:r>
            <a:r>
              <a:rPr lang="ko-KR" altLang="en-US" sz="3200" b="1" dirty="0">
                <a:ea typeface="나눔고딕 ExtraBold"/>
              </a:rPr>
              <a:t>패턴 변화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및 알고리즘 적용결과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 관점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슬라이드 번호 개체 틀 157">
            <a:extLst>
              <a:ext uri="{FF2B5EF4-FFF2-40B4-BE49-F238E27FC236}">
                <a16:creationId xmlns:a16="http://schemas.microsoft.com/office/drawing/2014/main" id="{86EFD072-2341-4A93-832B-98DA6C20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A0E07-2D6A-4525-B83E-7ADD28755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3"/>
          <a:stretch/>
        </p:blipFill>
        <p:spPr bwMode="auto">
          <a:xfrm>
            <a:off x="1" y="4379332"/>
            <a:ext cx="3910418" cy="197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12FB2C-214A-47C4-9DF8-5CFB28664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3"/>
          <a:stretch/>
        </p:blipFill>
        <p:spPr bwMode="auto">
          <a:xfrm>
            <a:off x="4089697" y="4379332"/>
            <a:ext cx="3910418" cy="197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4252AE-6AD9-44FB-BB7C-29F862BD3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3"/>
          <a:stretch/>
        </p:blipFill>
        <p:spPr bwMode="auto">
          <a:xfrm>
            <a:off x="8183612" y="4379332"/>
            <a:ext cx="3910418" cy="197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7983D4-3C55-4D0C-B464-B5B47635A90F}"/>
              </a:ext>
            </a:extLst>
          </p:cNvPr>
          <p:cNvSpPr txBox="1"/>
          <p:nvPr/>
        </p:nvSpPr>
        <p:spPr>
          <a:xfrm>
            <a:off x="913469" y="6253590"/>
            <a:ext cx="208348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GPA level : 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6DC21-0846-4DD5-B4A7-F5B10E9B7ADB}"/>
              </a:ext>
            </a:extLst>
          </p:cNvPr>
          <p:cNvSpPr txBox="1"/>
          <p:nvPr/>
        </p:nvSpPr>
        <p:spPr>
          <a:xfrm>
            <a:off x="4794693" y="6253590"/>
            <a:ext cx="2500426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GPA level : Medium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E55351-986A-4CF5-A5AD-DCC1818C6DB1}"/>
              </a:ext>
            </a:extLst>
          </p:cNvPr>
          <p:cNvSpPr txBox="1"/>
          <p:nvPr/>
        </p:nvSpPr>
        <p:spPr>
          <a:xfrm>
            <a:off x="9184609" y="6253590"/>
            <a:ext cx="208348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GPA level : Low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A7AE8B-0A22-42B6-89DF-63794922FAEE}"/>
              </a:ext>
            </a:extLst>
          </p:cNvPr>
          <p:cNvGrpSpPr/>
          <p:nvPr/>
        </p:nvGrpSpPr>
        <p:grpSpPr>
          <a:xfrm>
            <a:off x="3188385" y="4243416"/>
            <a:ext cx="8728521" cy="771730"/>
            <a:chOff x="2667452" y="4196024"/>
            <a:chExt cx="9249454" cy="81778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704CEC-C1DF-4523-AC6A-F5E6C7E65801}"/>
                </a:ext>
              </a:extLst>
            </p:cNvPr>
            <p:cNvSpPr/>
            <p:nvPr/>
          </p:nvSpPr>
          <p:spPr>
            <a:xfrm>
              <a:off x="4127448" y="4272752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3E188D-691B-4726-961D-673F2B6AB7FA}"/>
                </a:ext>
              </a:extLst>
            </p:cNvPr>
            <p:cNvSpPr/>
            <p:nvPr/>
          </p:nvSpPr>
          <p:spPr>
            <a:xfrm>
              <a:off x="2667452" y="4196024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614A74-FB28-4841-9ABF-916500FB46E6}"/>
                </a:ext>
              </a:extLst>
            </p:cNvPr>
            <p:cNvSpPr/>
            <p:nvPr/>
          </p:nvSpPr>
          <p:spPr>
            <a:xfrm>
              <a:off x="5510322" y="4381171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C2F38DB-A208-4091-B9F0-B733D4860EB9}"/>
                </a:ext>
              </a:extLst>
            </p:cNvPr>
            <p:cNvSpPr/>
            <p:nvPr/>
          </p:nvSpPr>
          <p:spPr>
            <a:xfrm>
              <a:off x="6970122" y="4205047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81E3DC3-EC79-47AD-834C-865DB4CD0F1C}"/>
                </a:ext>
              </a:extLst>
            </p:cNvPr>
            <p:cNvSpPr/>
            <p:nvPr/>
          </p:nvSpPr>
          <p:spPr>
            <a:xfrm>
              <a:off x="8429923" y="4260719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468C1D-F6E1-4318-9C32-623A3F2F8B37}"/>
                </a:ext>
              </a:extLst>
            </p:cNvPr>
            <p:cNvSpPr/>
            <p:nvPr/>
          </p:nvSpPr>
          <p:spPr>
            <a:xfrm>
              <a:off x="11353800" y="4450706"/>
              <a:ext cx="563106" cy="563106"/>
            </a:xfrm>
            <a:prstGeom prst="ellipse">
              <a:avLst/>
            </a:prstGeom>
            <a:noFill/>
            <a:ln w="19050">
              <a:solidFill>
                <a:srgbClr val="8900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57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E2747E-8B6E-4BAB-8B5D-E3EC6292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05" y="1330025"/>
            <a:ext cx="8252163" cy="2994910"/>
          </a:xfrm>
          <a:prstGeom prst="rect">
            <a:avLst/>
          </a:prstGeom>
        </p:spPr>
      </p:pic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3</a:t>
            </a:r>
            <a:r>
              <a:rPr lang="ko-KR" altLang="en-US" sz="3200" b="1" dirty="0">
                <a:ea typeface="나눔고딕 ExtraBold"/>
              </a:rPr>
              <a:t>단계 만족도에 따른 </a:t>
            </a:r>
            <a:r>
              <a:rPr lang="en-US" altLang="ko-KR" sz="3200" b="1" dirty="0">
                <a:ea typeface="나눔고딕 ExtraBold"/>
              </a:rPr>
              <a:t>LMS </a:t>
            </a:r>
            <a:r>
              <a:rPr lang="ko-KR" altLang="en-US" sz="3200" b="1" dirty="0">
                <a:ea typeface="나눔고딕 ExtraBold"/>
              </a:rPr>
              <a:t>패턴 변화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및 알고리즘 적용결과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 관점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슬라이드 번호 개체 틀 157">
            <a:extLst>
              <a:ext uri="{FF2B5EF4-FFF2-40B4-BE49-F238E27FC236}">
                <a16:creationId xmlns:a16="http://schemas.microsoft.com/office/drawing/2014/main" id="{86EFD072-2341-4A93-832B-98DA6C20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983D4-3C55-4D0C-B464-B5B47635A90F}"/>
              </a:ext>
            </a:extLst>
          </p:cNvPr>
          <p:cNvSpPr txBox="1"/>
          <p:nvPr/>
        </p:nvSpPr>
        <p:spPr>
          <a:xfrm>
            <a:off x="1057461" y="6275344"/>
            <a:ext cx="208348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level : 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C6DC21-0846-4DD5-B4A7-F5B10E9B7ADB}"/>
              </a:ext>
            </a:extLst>
          </p:cNvPr>
          <p:cNvSpPr txBox="1"/>
          <p:nvPr/>
        </p:nvSpPr>
        <p:spPr>
          <a:xfrm>
            <a:off x="5009665" y="6295333"/>
            <a:ext cx="2500426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level : Medium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E55351-986A-4CF5-A5AD-DCC1818C6DB1}"/>
              </a:ext>
            </a:extLst>
          </p:cNvPr>
          <p:cNvSpPr txBox="1"/>
          <p:nvPr/>
        </p:nvSpPr>
        <p:spPr>
          <a:xfrm>
            <a:off x="9123239" y="6339465"/>
            <a:ext cx="2083481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level : 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87543B-6883-4AB4-980A-784B1D48E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 bwMode="auto">
          <a:xfrm>
            <a:off x="10285" y="4408947"/>
            <a:ext cx="4089762" cy="19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475C50-7961-48A2-8B42-E9A4C1049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8"/>
          <a:stretch/>
        </p:blipFill>
        <p:spPr bwMode="auto">
          <a:xfrm>
            <a:off x="4096786" y="4408947"/>
            <a:ext cx="4054221" cy="19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4BE4237-3E2A-4C1F-BD5C-C7AE2C192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0"/>
          <a:stretch/>
        </p:blipFill>
        <p:spPr bwMode="auto">
          <a:xfrm>
            <a:off x="8091955" y="4396397"/>
            <a:ext cx="4086997" cy="199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F1FDC9-1FB9-456D-BFF3-A180F7563EE6}"/>
              </a:ext>
            </a:extLst>
          </p:cNvPr>
          <p:cNvSpPr/>
          <p:nvPr/>
        </p:nvSpPr>
        <p:spPr>
          <a:xfrm>
            <a:off x="8398596" y="2377440"/>
            <a:ext cx="1066800" cy="1361440"/>
          </a:xfrm>
          <a:prstGeom prst="rect">
            <a:avLst/>
          </a:prstGeom>
          <a:noFill/>
          <a:ln w="28575">
            <a:solidFill>
              <a:srgbClr val="890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87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AA5DC-E78A-4D76-9D47-DB21CBC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Let your data speak!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2D703-A9BD-4071-9190-75752185C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소통하고 제공하기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484AC8-6C0B-4669-87B6-06334C3B60E5}"/>
              </a:ext>
            </a:extLst>
          </p:cNvPr>
          <p:cNvGrpSpPr/>
          <p:nvPr/>
        </p:nvGrpSpPr>
        <p:grpSpPr>
          <a:xfrm>
            <a:off x="12306116" y="204108"/>
            <a:ext cx="3512403" cy="1141701"/>
            <a:chOff x="10976017" y="414571"/>
            <a:chExt cx="3512403" cy="1141701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4E2D6DFE-749F-4135-A49E-AD57D5921DD4}"/>
                </a:ext>
              </a:extLst>
            </p:cNvPr>
            <p:cNvSpPr/>
            <p:nvPr/>
          </p:nvSpPr>
          <p:spPr>
            <a:xfrm>
              <a:off x="11815831" y="786965"/>
              <a:ext cx="2540586" cy="396913"/>
            </a:xfrm>
            <a:prstGeom prst="roundRect">
              <a:avLst/>
            </a:prstGeom>
            <a:solidFill>
              <a:srgbClr val="FEC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수집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6614203F-0DB6-49DD-8750-2DA4FCC71E23}"/>
                </a:ext>
              </a:extLst>
            </p:cNvPr>
            <p:cNvSpPr/>
            <p:nvPr/>
          </p:nvSpPr>
          <p:spPr>
            <a:xfrm>
              <a:off x="11556366" y="1159359"/>
              <a:ext cx="2932054" cy="396913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저장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F0744F2F-B8F2-4893-A328-B75941E543D1}"/>
                </a:ext>
              </a:extLst>
            </p:cNvPr>
            <p:cNvSpPr/>
            <p:nvPr/>
          </p:nvSpPr>
          <p:spPr>
            <a:xfrm>
              <a:off x="10976017" y="414571"/>
              <a:ext cx="3437658" cy="396913"/>
            </a:xfrm>
            <a:prstGeom prst="roundRect">
              <a:avLst/>
            </a:prstGeom>
            <a:solidFill>
              <a:srgbClr val="8B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분석</a:t>
              </a:r>
              <a:r>
                <a:rPr lang="en-US" altLang="ko-KR" b="1" dirty="0"/>
                <a:t>/</a:t>
              </a:r>
              <a:r>
                <a:rPr lang="ko-KR" altLang="en-US" b="1" dirty="0">
                  <a:solidFill>
                    <a:srgbClr val="FF0000"/>
                  </a:solidFill>
                </a:rPr>
                <a:t>서비스</a:t>
              </a:r>
            </a:p>
          </p:txBody>
        </p:sp>
      </p:grpSp>
      <p:pic>
        <p:nvPicPr>
          <p:cNvPr id="110" name="그래픽 109" descr="데이터베이스">
            <a:extLst>
              <a:ext uri="{FF2B5EF4-FFF2-40B4-BE49-F238E27FC236}">
                <a16:creationId xmlns:a16="http://schemas.microsoft.com/office/drawing/2014/main" id="{06F46233-9AA6-43E4-B502-BB65F505A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38" y="-856796"/>
            <a:ext cx="136716" cy="13671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A2DD8-FBFB-437B-A5E3-780701E5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46F12C2-150F-4CDF-A66A-9BAF7D2DEFA8}"/>
              </a:ext>
            </a:extLst>
          </p:cNvPr>
          <p:cNvSpPr txBox="1">
            <a:spLocks/>
          </p:cNvSpPr>
          <p:nvPr/>
        </p:nvSpPr>
        <p:spPr>
          <a:xfrm>
            <a:off x="4213838" y="5933482"/>
            <a:ext cx="10515600" cy="340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Alberto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Savoia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최고 혁신 전문가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2779AC-6119-4D33-A4DF-2FFBABA30ACE}"/>
              </a:ext>
            </a:extLst>
          </p:cNvPr>
          <p:cNvGrpSpPr/>
          <p:nvPr/>
        </p:nvGrpSpPr>
        <p:grpSpPr>
          <a:xfrm>
            <a:off x="-1394546" y="2844605"/>
            <a:ext cx="10754778" cy="1716113"/>
            <a:chOff x="718611" y="2570943"/>
            <a:chExt cx="10754778" cy="1716113"/>
          </a:xfrm>
        </p:grpSpPr>
        <p:sp>
          <p:nvSpPr>
            <p:cNvPr id="49" name="텍스트 개체 틀 4">
              <a:extLst>
                <a:ext uri="{FF2B5EF4-FFF2-40B4-BE49-F238E27FC236}">
                  <a16:creationId xmlns:a16="http://schemas.microsoft.com/office/drawing/2014/main" id="{A713D3A3-C3DA-4F7A-9113-95D9BD0148A8}"/>
                </a:ext>
              </a:extLst>
            </p:cNvPr>
            <p:cNvSpPr txBox="1">
              <a:spLocks/>
            </p:cNvSpPr>
            <p:nvPr/>
          </p:nvSpPr>
          <p:spPr>
            <a:xfrm>
              <a:off x="772574" y="2834277"/>
              <a:ext cx="10700815" cy="142754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4400" b="1" dirty="0">
                  <a:solidFill>
                    <a:schemeClr val="bg1">
                      <a:lumMod val="8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beats opinions</a:t>
              </a:r>
            </a:p>
          </p:txBody>
        </p:sp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2F639BA7-5232-46FA-A4EC-68B06F5510B9}"/>
                </a:ext>
              </a:extLst>
            </p:cNvPr>
            <p:cNvSpPr txBox="1">
              <a:spLocks/>
            </p:cNvSpPr>
            <p:nvPr/>
          </p:nvSpPr>
          <p:spPr>
            <a:xfrm>
              <a:off x="772574" y="3820647"/>
              <a:ext cx="10700815" cy="34022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의견은 됐고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너만의 데이터로 말하라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3" name="Picture 2" descr="영어 따옴표 기호, 아이콘 인용 부호, 로고, 컴퓨터 벽지, 흑백 png ...">
              <a:extLst>
                <a:ext uri="{FF2B5EF4-FFF2-40B4-BE49-F238E27FC236}">
                  <a16:creationId xmlns:a16="http://schemas.microsoft.com/office/drawing/2014/main" id="{10FCA007-01EF-4592-A1BB-6F58F477D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91992" l="10000" r="90000">
                          <a14:foregroundMark x1="38152" y1="10742" x2="39457" y2="8594"/>
                          <a14:foregroundMark x1="32609" y1="90820" x2="38478" y2="91992"/>
                          <a14:foregroundMark x1="38478" y1="91992" x2="39565" y2="88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0" r="47971"/>
            <a:stretch/>
          </p:blipFill>
          <p:spPr bwMode="auto">
            <a:xfrm>
              <a:off x="2553932" y="2570943"/>
              <a:ext cx="284117" cy="51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영어 따옴표 기호, 아이콘 인용 부호, 로고, 컴퓨터 벽지, 흑백 png ...">
              <a:extLst>
                <a:ext uri="{FF2B5EF4-FFF2-40B4-BE49-F238E27FC236}">
                  <a16:creationId xmlns:a16="http://schemas.microsoft.com/office/drawing/2014/main" id="{93BDB2FB-F783-496B-B46E-1B5867B47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91992" l="10000" r="90000">
                          <a14:foregroundMark x1="38152" y1="10742" x2="39457" y2="8594"/>
                          <a14:foregroundMark x1="32609" y1="90820" x2="38478" y2="91992"/>
                          <a14:foregroundMark x1="38478" y1="91992" x2="39565" y2="88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0" r="47971"/>
            <a:stretch/>
          </p:blipFill>
          <p:spPr bwMode="auto">
            <a:xfrm>
              <a:off x="2799827" y="2570943"/>
              <a:ext cx="284117" cy="51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영어 따옴표 기호, 아이콘 인용 부호, 로고, 컴퓨터 벽지, 흑백 png ...">
              <a:extLst>
                <a:ext uri="{FF2B5EF4-FFF2-40B4-BE49-F238E27FC236}">
                  <a16:creationId xmlns:a16="http://schemas.microsoft.com/office/drawing/2014/main" id="{C48DC02D-AE36-4D59-B962-D79755142D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94" b="91992" l="10000" r="90000">
                          <a14:foregroundMark x1="38152" y1="10742" x2="39457" y2="8594"/>
                          <a14:foregroundMark x1="32609" y1="90820" x2="38478" y2="91992"/>
                          <a14:foregroundMark x1="38478" y1="91992" x2="39565" y2="88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0" r="47971"/>
            <a:stretch/>
          </p:blipFill>
          <p:spPr bwMode="auto">
            <a:xfrm rot="10800000">
              <a:off x="9260596" y="2618489"/>
              <a:ext cx="293090" cy="529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영어 따옴표 기호, 아이콘 인용 부호, 로고, 컴퓨터 벽지, 흑백 png ...">
              <a:extLst>
                <a:ext uri="{FF2B5EF4-FFF2-40B4-BE49-F238E27FC236}">
                  <a16:creationId xmlns:a16="http://schemas.microsoft.com/office/drawing/2014/main" id="{B9571E60-DF26-4CB3-9D26-AC1B6A8BBF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94" b="91992" l="10000" r="90000">
                          <a14:foregroundMark x1="38152" y1="10742" x2="39457" y2="8594"/>
                          <a14:foregroundMark x1="32609" y1="90820" x2="38478" y2="91992"/>
                          <a14:foregroundMark x1="38478" y1="91992" x2="39565" y2="88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0" r="47971"/>
            <a:stretch/>
          </p:blipFill>
          <p:spPr bwMode="auto">
            <a:xfrm rot="10800000">
              <a:off x="9006935" y="2618489"/>
              <a:ext cx="293090" cy="529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텍스트 개체 틀 4">
              <a:extLst>
                <a:ext uri="{FF2B5EF4-FFF2-40B4-BE49-F238E27FC236}">
                  <a16:creationId xmlns:a16="http://schemas.microsoft.com/office/drawing/2014/main" id="{EDFF1B1F-7215-415B-8A9E-10AA146147DC}"/>
                </a:ext>
              </a:extLst>
            </p:cNvPr>
            <p:cNvSpPr txBox="1">
              <a:spLocks/>
            </p:cNvSpPr>
            <p:nvPr/>
          </p:nvSpPr>
          <p:spPr>
            <a:xfrm>
              <a:off x="718611" y="2859514"/>
              <a:ext cx="10700815" cy="142754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4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beats opinions</a:t>
              </a:r>
            </a:p>
          </p:txBody>
        </p:sp>
      </p:grpSp>
      <p:pic>
        <p:nvPicPr>
          <p:cNvPr id="60" name="그림 59" descr="남자, 사람, 서있는, 착용이(가) 표시된 사진&#10;&#10;자동 생성된 설명">
            <a:extLst>
              <a:ext uri="{FF2B5EF4-FFF2-40B4-BE49-F238E27FC236}">
                <a16:creationId xmlns:a16="http://schemas.microsoft.com/office/drawing/2014/main" id="{D9123904-3319-4281-B4C0-47B11F253B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8" r="14634"/>
          <a:stretch/>
        </p:blipFill>
        <p:spPr>
          <a:xfrm>
            <a:off x="6590371" y="1113480"/>
            <a:ext cx="5601629" cy="483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이전과 같을 수는 없다 </a:t>
            </a:r>
            <a:r>
              <a:rPr lang="en-US" altLang="ko-KR" sz="3200" b="1" dirty="0">
                <a:ea typeface="나눔고딕 ExtraBold"/>
              </a:rPr>
              <a:t>= </a:t>
            </a:r>
            <a:r>
              <a:rPr lang="ko-KR" altLang="en-US" sz="3200" b="1" dirty="0">
                <a:ea typeface="나눔고딕 ExtraBold"/>
              </a:rPr>
              <a:t>더 나아질 수 있다</a:t>
            </a:r>
            <a:r>
              <a:rPr lang="en-US" altLang="ko-KR" sz="3200" b="1" dirty="0">
                <a:ea typeface="나눔고딕 ExtraBold"/>
              </a:rPr>
              <a:t>.</a:t>
            </a:r>
            <a:r>
              <a:rPr lang="ko-KR" altLang="en-US" sz="3200" b="1" dirty="0">
                <a:ea typeface="나눔고딕 ExtraBold"/>
              </a:rPr>
              <a:t> 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4&amp;5]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활용방안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 descr="보트, 침대, 물이(가) 표시된 사진&#10;&#10;자동 생성된 설명">
            <a:extLst>
              <a:ext uri="{FF2B5EF4-FFF2-40B4-BE49-F238E27FC236}">
                <a16:creationId xmlns:a16="http://schemas.microsoft.com/office/drawing/2014/main" id="{1202D9B2-3FA3-45E8-BB68-8F5EA39F63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73" y="4341523"/>
            <a:ext cx="12192000" cy="260535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471D28F-4F21-4289-A917-48BC0A9BDE9F}"/>
              </a:ext>
            </a:extLst>
          </p:cNvPr>
          <p:cNvSpPr txBox="1"/>
          <p:nvPr/>
        </p:nvSpPr>
        <p:spPr>
          <a:xfrm>
            <a:off x="3571671" y="2150906"/>
            <a:ext cx="9981769" cy="1513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Profiling]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패턴의 온라인 강의가 만족도가 높고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 가능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점진적 상승형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학기말 고관여형 등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MOOC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강의 선정 활용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9" name="그림 118" descr="스키타기, 텍스트, 지도, 눈이(가) 표시된 사진&#10;&#10;자동 생성된 설명">
            <a:extLst>
              <a:ext uri="{FF2B5EF4-FFF2-40B4-BE49-F238E27FC236}">
                <a16:creationId xmlns:a16="http://schemas.microsoft.com/office/drawing/2014/main" id="{9A103755-4034-4EBB-902F-C2C3C4C41F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2"/>
          <a:stretch/>
        </p:blipFill>
        <p:spPr>
          <a:xfrm>
            <a:off x="590658" y="1726069"/>
            <a:ext cx="2411622" cy="225082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44F612F3-A08D-49CD-80B9-0D3D6EC7585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7"/>
          <a:stretch/>
        </p:blipFill>
        <p:spPr>
          <a:xfrm>
            <a:off x="99073" y="4364614"/>
            <a:ext cx="3472598" cy="1655412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F6445C5B-02D0-4B89-8C54-146818EF5B1C}"/>
              </a:ext>
            </a:extLst>
          </p:cNvPr>
          <p:cNvSpPr txBox="1"/>
          <p:nvPr/>
        </p:nvSpPr>
        <p:spPr>
          <a:xfrm>
            <a:off x="3571671" y="4476326"/>
            <a:ext cx="8427289" cy="1605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학습자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Profiling]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학업성취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만족도별 학습 패턴 파악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학업에 어려움을 겪거나 학업중단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및 포기자 조기 예측 가능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학습자의 학습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패턴별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맞춤형 지원 가능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3F81BC-D766-4E3D-AFF7-7510E131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2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따로 또 같이 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물리적인 거리는 멀어도 마음만은 가깝게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42669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CCE3C4-E1C0-4DA9-9EFD-F7A19DC1B914}"/>
              </a:ext>
            </a:extLst>
          </p:cNvPr>
          <p:cNvSpPr txBox="1"/>
          <p:nvPr/>
        </p:nvSpPr>
        <p:spPr>
          <a:xfrm>
            <a:off x="1501140" y="2562649"/>
            <a:ext cx="9189720" cy="156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이전의 시대와 같거나 더 나은 세상을 꿈꾸며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4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귀중한 시간 내어 주셔서</a:t>
            </a:r>
            <a:r>
              <a:rPr lang="en-US" altLang="ko-KR" sz="4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4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D84E1-025A-4D2B-A884-D6FDD6019CA4}"/>
              </a:ext>
            </a:extLst>
          </p:cNvPr>
          <p:cNvSpPr txBox="1"/>
          <p:nvPr/>
        </p:nvSpPr>
        <p:spPr>
          <a:xfrm>
            <a:off x="3048965" y="448571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정보처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 이진숙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gupye@korea.ac.kr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3CF9D2-ED7F-4B1A-B914-2292CAACE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7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AA5DC-E78A-4D76-9D47-DB21CBC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고려대학교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데이터사이언티스트는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어떻게 일할까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2D703-A9BD-4071-9190-75752185C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데이터로 소통하기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0" name="그래픽 109" descr="데이터베이스">
            <a:extLst>
              <a:ext uri="{FF2B5EF4-FFF2-40B4-BE49-F238E27FC236}">
                <a16:creationId xmlns:a16="http://schemas.microsoft.com/office/drawing/2014/main" id="{06F46233-9AA6-43E4-B502-BB65F505A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3838" y="-856796"/>
            <a:ext cx="136716" cy="136716"/>
          </a:xfrm>
          <a:prstGeom prst="rect">
            <a:avLst/>
          </a:prstGeom>
        </p:spPr>
      </p:pic>
      <p:pic>
        <p:nvPicPr>
          <p:cNvPr id="114" name="그래픽 113" descr="경고">
            <a:extLst>
              <a:ext uri="{FF2B5EF4-FFF2-40B4-BE49-F238E27FC236}">
                <a16:creationId xmlns:a16="http://schemas.microsoft.com/office/drawing/2014/main" id="{246AAA2A-213D-46C5-9B19-CBAB81ACB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291" y="2041144"/>
            <a:ext cx="1353128" cy="1353128"/>
          </a:xfrm>
          <a:prstGeom prst="rect">
            <a:avLst/>
          </a:prstGeom>
        </p:spPr>
      </p:pic>
      <p:pic>
        <p:nvPicPr>
          <p:cNvPr id="117" name="그래픽 116" descr="프로그래머">
            <a:extLst>
              <a:ext uri="{FF2B5EF4-FFF2-40B4-BE49-F238E27FC236}">
                <a16:creationId xmlns:a16="http://schemas.microsoft.com/office/drawing/2014/main" id="{5668CE10-90EC-4AFC-A6CC-9DF5480A0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3737" y="1748735"/>
            <a:ext cx="1590846" cy="159084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85ABD3-7012-41AB-88DA-9EAA467648DA}"/>
              </a:ext>
            </a:extLst>
          </p:cNvPr>
          <p:cNvSpPr txBox="1"/>
          <p:nvPr/>
        </p:nvSpPr>
        <p:spPr>
          <a:xfrm>
            <a:off x="-43670" y="4135788"/>
            <a:ext cx="2476050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 학생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입국현황 파악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융합교육 활성화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6A9ECDE-FBFA-40C8-B594-432640E36F0E}"/>
              </a:ext>
            </a:extLst>
          </p:cNvPr>
          <p:cNvSpPr txBox="1"/>
          <p:nvPr/>
        </p:nvSpPr>
        <p:spPr>
          <a:xfrm>
            <a:off x="5648055" y="590296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60%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6651831-2C46-40C6-BFDB-922F0E64A4A1}"/>
              </a:ext>
            </a:extLst>
          </p:cNvPr>
          <p:cNvSpPr txBox="1"/>
          <p:nvPr/>
        </p:nvSpPr>
        <p:spPr>
          <a:xfrm>
            <a:off x="3225994" y="5902969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15%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8B5934-31EC-4A39-AEFE-6461ACB77086}"/>
              </a:ext>
            </a:extLst>
          </p:cNvPr>
          <p:cNvSpPr txBox="1"/>
          <p:nvPr/>
        </p:nvSpPr>
        <p:spPr>
          <a:xfrm>
            <a:off x="10474573" y="5902968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15%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2456BEFE-F770-4500-8DAD-1E204EAD0218}"/>
              </a:ext>
            </a:extLst>
          </p:cNvPr>
          <p:cNvSpPr/>
          <p:nvPr/>
        </p:nvSpPr>
        <p:spPr>
          <a:xfrm>
            <a:off x="2128459" y="2456674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5F83EE-37EE-4DEB-B062-7118392B840E}"/>
              </a:ext>
            </a:extLst>
          </p:cNvPr>
          <p:cNvSpPr txBox="1"/>
          <p:nvPr/>
        </p:nvSpPr>
        <p:spPr>
          <a:xfrm>
            <a:off x="2357030" y="4124986"/>
            <a:ext cx="247605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꼭 필요한 데이터는 무엇인지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활용가능한 데이터 형태인지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026" name="Picture 2" descr="Toad (software) - Wikipedia">
            <a:extLst>
              <a:ext uri="{FF2B5EF4-FFF2-40B4-BE49-F238E27FC236}">
                <a16:creationId xmlns:a16="http://schemas.microsoft.com/office/drawing/2014/main" id="{4EC926D5-15E8-4353-B9EC-EF5F3C01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65" y="2706551"/>
            <a:ext cx="890256" cy="75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T-BR] Conhecendo o DBeaver - DEV">
            <a:extLst>
              <a:ext uri="{FF2B5EF4-FFF2-40B4-BE49-F238E27FC236}">
                <a16:creationId xmlns:a16="http://schemas.microsoft.com/office/drawing/2014/main" id="{DDD68926-E7B2-4735-AF0E-927C3681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84" y="1839595"/>
            <a:ext cx="1675673" cy="9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화살표: 갈매기형 수장 133">
            <a:extLst>
              <a:ext uri="{FF2B5EF4-FFF2-40B4-BE49-F238E27FC236}">
                <a16:creationId xmlns:a16="http://schemas.microsoft.com/office/drawing/2014/main" id="{94B33838-2354-4ABE-A75A-30FB8419D1DD}"/>
              </a:ext>
            </a:extLst>
          </p:cNvPr>
          <p:cNvSpPr/>
          <p:nvPr/>
        </p:nvSpPr>
        <p:spPr>
          <a:xfrm>
            <a:off x="4700014" y="2484196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화살표: 갈매기형 수장 134">
            <a:extLst>
              <a:ext uri="{FF2B5EF4-FFF2-40B4-BE49-F238E27FC236}">
                <a16:creationId xmlns:a16="http://schemas.microsoft.com/office/drawing/2014/main" id="{272DA601-F8DC-4266-ACF4-11C2D15BA378}"/>
              </a:ext>
            </a:extLst>
          </p:cNvPr>
          <p:cNvSpPr/>
          <p:nvPr/>
        </p:nvSpPr>
        <p:spPr>
          <a:xfrm>
            <a:off x="6825416" y="2484194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6" name="화살표: 갈매기형 수장 135">
            <a:extLst>
              <a:ext uri="{FF2B5EF4-FFF2-40B4-BE49-F238E27FC236}">
                <a16:creationId xmlns:a16="http://schemas.microsoft.com/office/drawing/2014/main" id="{4955E841-9858-42F5-8B5A-53BBC4765759}"/>
              </a:ext>
            </a:extLst>
          </p:cNvPr>
          <p:cNvSpPr/>
          <p:nvPr/>
        </p:nvSpPr>
        <p:spPr>
          <a:xfrm>
            <a:off x="9227478" y="2484195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70EBFF-CF44-4B95-8C99-7D317A722FE2}"/>
              </a:ext>
            </a:extLst>
          </p:cNvPr>
          <p:cNvSpPr txBox="1"/>
          <p:nvPr/>
        </p:nvSpPr>
        <p:spPr>
          <a:xfrm>
            <a:off x="4761136" y="4124986"/>
            <a:ext cx="2476050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예쁜 매트릭스 만들기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분석하고자 하는 데이터에 따라 적합한 알고리즘 선정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E3ED710-FCC0-49F0-A673-7AC2678E2E7F}"/>
              </a:ext>
            </a:extLst>
          </p:cNvPr>
          <p:cNvSpPr txBox="1"/>
          <p:nvPr/>
        </p:nvSpPr>
        <p:spPr>
          <a:xfrm>
            <a:off x="7161836" y="4124986"/>
            <a:ext cx="2476050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때로는 간단한 기초통계도 충분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필요에 따라 네트워크 분석이나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기법 적용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4B59F84-CEB7-45B0-AECF-16D6207B151B}"/>
              </a:ext>
            </a:extLst>
          </p:cNvPr>
          <p:cNvSpPr txBox="1"/>
          <p:nvPr/>
        </p:nvSpPr>
        <p:spPr>
          <a:xfrm>
            <a:off x="9565942" y="4135788"/>
            <a:ext cx="2476050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보기 쉽고 간결하게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가끔 시각적 유희 제공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인사이트 도출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 descr="PostgreSQL: 실행중인 쿼리 확인 및 실행 취소 방법">
            <a:extLst>
              <a:ext uri="{FF2B5EF4-FFF2-40B4-BE49-F238E27FC236}">
                <a16:creationId xmlns:a16="http://schemas.microsoft.com/office/drawing/2014/main" id="{0DA462A1-8734-458C-97DF-D26553F5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45" y="2165012"/>
            <a:ext cx="1471165" cy="16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WS에서 데이터 웨어하우스 현대화 - Quick Start">
            <a:extLst>
              <a:ext uri="{FF2B5EF4-FFF2-40B4-BE49-F238E27FC236}">
                <a16:creationId xmlns:a16="http://schemas.microsoft.com/office/drawing/2014/main" id="{BD492821-F41C-42E7-9565-0ECE23E4C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0" r="19214"/>
          <a:stretch/>
        </p:blipFill>
        <p:spPr bwMode="auto">
          <a:xfrm>
            <a:off x="9473805" y="1777879"/>
            <a:ext cx="2499551" cy="93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707F3E6-46BA-40EC-9BF1-42EFD603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88" y="2970425"/>
            <a:ext cx="1279764" cy="49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85299D7-D677-4349-9585-64E91E02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77" y="2825986"/>
            <a:ext cx="614133" cy="6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193198C5-5339-462E-89FB-C336F035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05" y="2756175"/>
            <a:ext cx="462110" cy="4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97DEB01D-BDB6-430B-B178-ECB54276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44" y="2115400"/>
            <a:ext cx="796251" cy="7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7B6B607C-4C87-4E1D-A54F-A60D0E36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374" y="2559909"/>
            <a:ext cx="1115304" cy="43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ownload Power BI Logo in SVG Vector or PNG File Format - Logo.wine">
            <a:extLst>
              <a:ext uri="{FF2B5EF4-FFF2-40B4-BE49-F238E27FC236}">
                <a16:creationId xmlns:a16="http://schemas.microsoft.com/office/drawing/2014/main" id="{696D69FE-A889-425E-A3BB-F4F8917A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573" y="2864415"/>
            <a:ext cx="1228890" cy="8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149DEFF-31BF-4090-9F2B-E672EAE39B31}"/>
              </a:ext>
            </a:extLst>
          </p:cNvPr>
          <p:cNvSpPr txBox="1"/>
          <p:nvPr/>
        </p:nvSpPr>
        <p:spPr>
          <a:xfrm>
            <a:off x="8070116" y="5902968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10%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652CE9-B393-45F7-A257-C6C4AAF8B13F}"/>
              </a:ext>
            </a:extLst>
          </p:cNvPr>
          <p:cNvGrpSpPr/>
          <p:nvPr/>
        </p:nvGrpSpPr>
        <p:grpSpPr>
          <a:xfrm>
            <a:off x="104679" y="3933636"/>
            <a:ext cx="11893861" cy="473206"/>
            <a:chOff x="104679" y="3933636"/>
            <a:chExt cx="11893861" cy="4732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E06E90-F376-4B5D-BE9E-72C2AFA52300}"/>
                </a:ext>
              </a:extLst>
            </p:cNvPr>
            <p:cNvSpPr txBox="1"/>
            <p:nvPr/>
          </p:nvSpPr>
          <p:spPr>
            <a:xfrm>
              <a:off x="104679" y="3933636"/>
              <a:ext cx="2170061" cy="473206"/>
            </a:xfrm>
            <a:prstGeom prst="rect">
              <a:avLst/>
            </a:prstGeom>
            <a:solidFill>
              <a:srgbClr val="FFE9C4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문제상황 도출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794E57-B47C-4170-9DD1-CF4B977B9A79}"/>
                </a:ext>
              </a:extLst>
            </p:cNvPr>
            <p:cNvSpPr txBox="1"/>
            <p:nvPr/>
          </p:nvSpPr>
          <p:spPr>
            <a:xfrm>
              <a:off x="2487533" y="3933636"/>
              <a:ext cx="2170061" cy="473206"/>
            </a:xfrm>
            <a:prstGeom prst="rect">
              <a:avLst/>
            </a:prstGeom>
            <a:solidFill>
              <a:srgbClr val="FFE9C4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EDE276-0842-414D-9494-113276388F8E}"/>
                </a:ext>
              </a:extLst>
            </p:cNvPr>
            <p:cNvSpPr txBox="1"/>
            <p:nvPr/>
          </p:nvSpPr>
          <p:spPr>
            <a:xfrm>
              <a:off x="4864980" y="3933636"/>
              <a:ext cx="2273928" cy="467885"/>
            </a:xfrm>
            <a:prstGeom prst="rect">
              <a:avLst/>
            </a:prstGeom>
            <a:solidFill>
              <a:srgbClr val="FFE9C4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전처리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 탐색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3B808-3095-466E-8F1A-38FB729810DB}"/>
                </a:ext>
              </a:extLst>
            </p:cNvPr>
            <p:cNvSpPr txBox="1"/>
            <p:nvPr/>
          </p:nvSpPr>
          <p:spPr>
            <a:xfrm>
              <a:off x="7304263" y="3933636"/>
              <a:ext cx="2170061" cy="473206"/>
            </a:xfrm>
            <a:prstGeom prst="rect">
              <a:avLst/>
            </a:prstGeom>
            <a:solidFill>
              <a:srgbClr val="FFE9C4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 적용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DBF110-CF78-40DD-8CE2-E0EF5014E571}"/>
                </a:ext>
              </a:extLst>
            </p:cNvPr>
            <p:cNvSpPr txBox="1"/>
            <p:nvPr/>
          </p:nvSpPr>
          <p:spPr>
            <a:xfrm>
              <a:off x="9668541" y="3933636"/>
              <a:ext cx="2329999" cy="473206"/>
            </a:xfrm>
            <a:prstGeom prst="rect">
              <a:avLst/>
            </a:prstGeom>
            <a:solidFill>
              <a:srgbClr val="FFE9C4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시각화 및 리포트 작성</a:t>
              </a:r>
              <a:endPara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6FBAF0-EF99-4364-8B83-7102D7D8F3F7}"/>
              </a:ext>
            </a:extLst>
          </p:cNvPr>
          <p:cNvGrpSpPr/>
          <p:nvPr/>
        </p:nvGrpSpPr>
        <p:grpSpPr>
          <a:xfrm>
            <a:off x="146321" y="5859877"/>
            <a:ext cx="2598344" cy="461665"/>
            <a:chOff x="91732" y="5891539"/>
            <a:chExt cx="2598344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A069FA-D21F-4BE8-A602-7737C3DC8387}"/>
                </a:ext>
              </a:extLst>
            </p:cNvPr>
            <p:cNvSpPr txBox="1"/>
            <p:nvPr/>
          </p:nvSpPr>
          <p:spPr>
            <a:xfrm>
              <a:off x="91732" y="5891539"/>
              <a:ext cx="1944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시간투자</a:t>
              </a:r>
              <a:r>
                <a:rPr lang="en-US" altLang="ko-KR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비율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1C29BC2-E8A6-4484-9D1B-D9BEA783AFCD}"/>
                </a:ext>
              </a:extLst>
            </p:cNvPr>
            <p:cNvSpPr/>
            <p:nvPr/>
          </p:nvSpPr>
          <p:spPr>
            <a:xfrm>
              <a:off x="2187374" y="5954103"/>
              <a:ext cx="502702" cy="359398"/>
            </a:xfrm>
            <a:prstGeom prst="rightArrow">
              <a:avLst/>
            </a:prstGeom>
            <a:solidFill>
              <a:srgbClr val="890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422C7F-244B-4D3C-9EA2-497F6994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4" grpId="0"/>
      <p:bldP spid="125" grpId="0"/>
      <p:bldP spid="126" grpId="0"/>
      <p:bldP spid="4" grpId="0" animBg="1"/>
      <p:bldP spid="129" grpId="0"/>
      <p:bldP spid="134" grpId="0" animBg="1"/>
      <p:bldP spid="135" grpId="0" animBg="1"/>
      <p:bldP spid="136" grpId="0" animBg="1"/>
      <p:bldP spid="138" grpId="0"/>
      <p:bldP spid="139" grpId="0"/>
      <p:bldP spid="140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DC5F8AE-2D64-45D4-88C0-51BB1F46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622347" y="1689016"/>
            <a:ext cx="2505895" cy="2086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AA5DC-E78A-4D76-9D47-DB21CBC0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고려대학교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데이터사이언티스트는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어떻게 일할까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E2D703-A9BD-4071-9190-75752185C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데이터기반 서비스 제공하기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484AC8-6C0B-4669-87B6-06334C3B60E5}"/>
              </a:ext>
            </a:extLst>
          </p:cNvPr>
          <p:cNvGrpSpPr/>
          <p:nvPr/>
        </p:nvGrpSpPr>
        <p:grpSpPr>
          <a:xfrm>
            <a:off x="12306116" y="204108"/>
            <a:ext cx="3512403" cy="1141701"/>
            <a:chOff x="10976017" y="414571"/>
            <a:chExt cx="3512403" cy="1141701"/>
          </a:xfrm>
        </p:grpSpPr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4E2D6DFE-749F-4135-A49E-AD57D5921DD4}"/>
                </a:ext>
              </a:extLst>
            </p:cNvPr>
            <p:cNvSpPr/>
            <p:nvPr/>
          </p:nvSpPr>
          <p:spPr>
            <a:xfrm>
              <a:off x="11815831" y="786965"/>
              <a:ext cx="2540586" cy="396913"/>
            </a:xfrm>
            <a:prstGeom prst="roundRect">
              <a:avLst/>
            </a:prstGeom>
            <a:solidFill>
              <a:srgbClr val="FEC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수집</a:t>
              </a: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6614203F-0DB6-49DD-8750-2DA4FCC71E23}"/>
                </a:ext>
              </a:extLst>
            </p:cNvPr>
            <p:cNvSpPr/>
            <p:nvPr/>
          </p:nvSpPr>
          <p:spPr>
            <a:xfrm>
              <a:off x="11556366" y="1159359"/>
              <a:ext cx="2932054" cy="396913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저장</a:t>
              </a: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F0744F2F-B8F2-4893-A328-B75941E543D1}"/>
                </a:ext>
              </a:extLst>
            </p:cNvPr>
            <p:cNvSpPr/>
            <p:nvPr/>
          </p:nvSpPr>
          <p:spPr>
            <a:xfrm>
              <a:off x="10976017" y="414571"/>
              <a:ext cx="3437658" cy="396913"/>
            </a:xfrm>
            <a:prstGeom prst="roundRect">
              <a:avLst/>
            </a:prstGeom>
            <a:solidFill>
              <a:srgbClr val="8B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분석</a:t>
              </a:r>
              <a:r>
                <a:rPr lang="en-US" altLang="ko-KR" b="1" dirty="0"/>
                <a:t>/</a:t>
              </a:r>
              <a:r>
                <a:rPr lang="ko-KR" altLang="en-US" b="1" dirty="0">
                  <a:solidFill>
                    <a:srgbClr val="FF0000"/>
                  </a:solidFill>
                </a:rPr>
                <a:t>서비스</a:t>
              </a:r>
            </a:p>
          </p:txBody>
        </p:sp>
      </p:grpSp>
      <p:pic>
        <p:nvPicPr>
          <p:cNvPr id="110" name="그래픽 109" descr="데이터베이스">
            <a:extLst>
              <a:ext uri="{FF2B5EF4-FFF2-40B4-BE49-F238E27FC236}">
                <a16:creationId xmlns:a16="http://schemas.microsoft.com/office/drawing/2014/main" id="{06F46233-9AA6-43E4-B502-BB65F505A1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3838" y="-856796"/>
            <a:ext cx="136716" cy="136716"/>
          </a:xfrm>
          <a:prstGeom prst="rect">
            <a:avLst/>
          </a:prstGeom>
        </p:spPr>
      </p:pic>
      <p:pic>
        <p:nvPicPr>
          <p:cNvPr id="114" name="그래픽 113" descr="경고">
            <a:extLst>
              <a:ext uri="{FF2B5EF4-FFF2-40B4-BE49-F238E27FC236}">
                <a16:creationId xmlns:a16="http://schemas.microsoft.com/office/drawing/2014/main" id="{246AAA2A-213D-46C5-9B19-CBAB81ACB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291" y="2094306"/>
            <a:ext cx="1353128" cy="1353128"/>
          </a:xfrm>
          <a:prstGeom prst="rect">
            <a:avLst/>
          </a:prstGeom>
        </p:spPr>
      </p:pic>
      <p:pic>
        <p:nvPicPr>
          <p:cNvPr id="117" name="그래픽 116" descr="프로그래머">
            <a:extLst>
              <a:ext uri="{FF2B5EF4-FFF2-40B4-BE49-F238E27FC236}">
                <a16:creationId xmlns:a16="http://schemas.microsoft.com/office/drawing/2014/main" id="{5668CE10-90EC-4AFC-A6CC-9DF5480A0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3737" y="1801897"/>
            <a:ext cx="1590846" cy="159084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85ABD3-7012-41AB-88DA-9EAA467648DA}"/>
              </a:ext>
            </a:extLst>
          </p:cNvPr>
          <p:cNvSpPr txBox="1"/>
          <p:nvPr/>
        </p:nvSpPr>
        <p:spPr>
          <a:xfrm>
            <a:off x="-138013" y="4419039"/>
            <a:ext cx="2652298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맞춤형  교양 강의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서비스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2456BEFE-F770-4500-8DAD-1E204EAD0218}"/>
              </a:ext>
            </a:extLst>
          </p:cNvPr>
          <p:cNvSpPr/>
          <p:nvPr/>
        </p:nvSpPr>
        <p:spPr>
          <a:xfrm>
            <a:off x="2128459" y="2509836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5F83EE-37EE-4DEB-B062-7118392B840E}"/>
              </a:ext>
            </a:extLst>
          </p:cNvPr>
          <p:cNvSpPr txBox="1"/>
          <p:nvPr/>
        </p:nvSpPr>
        <p:spPr>
          <a:xfrm>
            <a:off x="2321040" y="4402782"/>
            <a:ext cx="255834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꼭 필요한 데이터는 무엇인지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활용가능한 데이터 형태인지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1026" name="Picture 2" descr="Toad (software) - Wikipedia">
            <a:extLst>
              <a:ext uri="{FF2B5EF4-FFF2-40B4-BE49-F238E27FC236}">
                <a16:creationId xmlns:a16="http://schemas.microsoft.com/office/drawing/2014/main" id="{4EC926D5-15E8-4353-B9EC-EF5F3C01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65" y="2759713"/>
            <a:ext cx="890256" cy="75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T-BR] Conhecendo o DBeaver - DEV">
            <a:extLst>
              <a:ext uri="{FF2B5EF4-FFF2-40B4-BE49-F238E27FC236}">
                <a16:creationId xmlns:a16="http://schemas.microsoft.com/office/drawing/2014/main" id="{DDD68926-E7B2-4735-AF0E-927C3681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84" y="1892757"/>
            <a:ext cx="1675673" cy="9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화살표: 갈매기형 수장 133">
            <a:extLst>
              <a:ext uri="{FF2B5EF4-FFF2-40B4-BE49-F238E27FC236}">
                <a16:creationId xmlns:a16="http://schemas.microsoft.com/office/drawing/2014/main" id="{94B33838-2354-4ABE-A75A-30FB8419D1DD}"/>
              </a:ext>
            </a:extLst>
          </p:cNvPr>
          <p:cNvSpPr/>
          <p:nvPr/>
        </p:nvSpPr>
        <p:spPr>
          <a:xfrm>
            <a:off x="4700014" y="2537358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화살표: 갈매기형 수장 134">
            <a:extLst>
              <a:ext uri="{FF2B5EF4-FFF2-40B4-BE49-F238E27FC236}">
                <a16:creationId xmlns:a16="http://schemas.microsoft.com/office/drawing/2014/main" id="{272DA601-F8DC-4266-ACF4-11C2D15BA378}"/>
              </a:ext>
            </a:extLst>
          </p:cNvPr>
          <p:cNvSpPr/>
          <p:nvPr/>
        </p:nvSpPr>
        <p:spPr>
          <a:xfrm>
            <a:off x="6825416" y="2537356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70EBFF-CF44-4B95-8C99-7D317A722FE2}"/>
              </a:ext>
            </a:extLst>
          </p:cNvPr>
          <p:cNvSpPr txBox="1"/>
          <p:nvPr/>
        </p:nvSpPr>
        <p:spPr>
          <a:xfrm>
            <a:off x="4772711" y="4402782"/>
            <a:ext cx="247605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목적에 따라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모델 선정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E3ED710-FCC0-49F0-A673-7AC2678E2E7F}"/>
              </a:ext>
            </a:extLst>
          </p:cNvPr>
          <p:cNvSpPr txBox="1"/>
          <p:nvPr/>
        </p:nvSpPr>
        <p:spPr>
          <a:xfrm>
            <a:off x="7173411" y="4402782"/>
            <a:ext cx="2476050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버그 수정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파라미터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교육적 철학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녹여내기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1028" name="Picture 4" descr="PostgreSQL: 실행중인 쿼리 확인 및 실행 취소 방법">
            <a:extLst>
              <a:ext uri="{FF2B5EF4-FFF2-40B4-BE49-F238E27FC236}">
                <a16:creationId xmlns:a16="http://schemas.microsoft.com/office/drawing/2014/main" id="{0DA462A1-8734-458C-97DF-D26553F5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45" y="2218174"/>
            <a:ext cx="1471165" cy="16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193198C5-5339-462E-89FB-C336F0354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05" y="2809337"/>
            <a:ext cx="462110" cy="4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사랑에 빠진 얼굴(윤곽선)">
            <a:extLst>
              <a:ext uri="{FF2B5EF4-FFF2-40B4-BE49-F238E27FC236}">
                <a16:creationId xmlns:a16="http://schemas.microsoft.com/office/drawing/2014/main" id="{0180F53C-91BD-43E9-A11D-9AADA802A6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092427" y="2589420"/>
            <a:ext cx="914400" cy="914400"/>
          </a:xfrm>
          <a:prstGeom prst="rect">
            <a:avLst/>
          </a:prstGeom>
        </p:spPr>
      </p:pic>
      <p:pic>
        <p:nvPicPr>
          <p:cNvPr id="11" name="그래픽 10" descr="화난 얼굴(윤곽선)">
            <a:extLst>
              <a:ext uri="{FF2B5EF4-FFF2-40B4-BE49-F238E27FC236}">
                <a16:creationId xmlns:a16="http://schemas.microsoft.com/office/drawing/2014/main" id="{FA93432D-2EC2-49E5-A77E-CFDD4DC4AC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810489" y="2589420"/>
            <a:ext cx="914400" cy="914400"/>
          </a:xfrm>
          <a:prstGeom prst="rect">
            <a:avLst/>
          </a:prstGeom>
        </p:spPr>
      </p:pic>
      <p:pic>
        <p:nvPicPr>
          <p:cNvPr id="13" name="그래픽 12" descr="설정">
            <a:extLst>
              <a:ext uri="{FF2B5EF4-FFF2-40B4-BE49-F238E27FC236}">
                <a16:creationId xmlns:a16="http://schemas.microsoft.com/office/drawing/2014/main" id="{5F3E06B0-6B0C-4C96-8148-E3114AD843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82271" y="2414085"/>
            <a:ext cx="1152680" cy="1152680"/>
          </a:xfrm>
          <a:prstGeom prst="rect">
            <a:avLst/>
          </a:prstGeom>
        </p:spPr>
      </p:pic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F8E266BA-D956-4AEE-B5C7-6F05D22996E8}"/>
              </a:ext>
            </a:extLst>
          </p:cNvPr>
          <p:cNvSpPr/>
          <p:nvPr/>
        </p:nvSpPr>
        <p:spPr>
          <a:xfrm>
            <a:off x="9211484" y="2564527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9F1DF0-7A99-4D5B-80C6-9847AF867040}"/>
              </a:ext>
            </a:extLst>
          </p:cNvPr>
          <p:cNvSpPr/>
          <p:nvPr/>
        </p:nvSpPr>
        <p:spPr>
          <a:xfrm>
            <a:off x="10706363" y="2801644"/>
            <a:ext cx="378504" cy="489952"/>
          </a:xfrm>
          <a:prstGeom prst="rightArrow">
            <a:avLst/>
          </a:prstGeom>
          <a:solidFill>
            <a:srgbClr val="8B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90A07D-0754-4444-BF25-8B60D088DDFE}"/>
              </a:ext>
            </a:extLst>
          </p:cNvPr>
          <p:cNvGrpSpPr/>
          <p:nvPr/>
        </p:nvGrpSpPr>
        <p:grpSpPr>
          <a:xfrm>
            <a:off x="8358612" y="2142555"/>
            <a:ext cx="2400832" cy="300925"/>
            <a:chOff x="8358612" y="1892755"/>
            <a:chExt cx="2400832" cy="55072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F4A6213-25D4-43C1-88D6-F59D97AD1EF0}"/>
                </a:ext>
              </a:extLst>
            </p:cNvPr>
            <p:cNvCxnSpPr>
              <a:cxnSpLocks/>
            </p:cNvCxnSpPr>
            <p:nvPr/>
          </p:nvCxnSpPr>
          <p:spPr>
            <a:xfrm>
              <a:off x="10739693" y="1892757"/>
              <a:ext cx="0" cy="5507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70274306-F4E0-4A1C-B10E-E36C530AF6D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9298362" y="953005"/>
              <a:ext cx="521331" cy="2400832"/>
            </a:xfrm>
            <a:prstGeom prst="bentConnector2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8F84BCE-7D32-48A4-80B0-5222B1498F0A}"/>
              </a:ext>
            </a:extLst>
          </p:cNvPr>
          <p:cNvGrpSpPr/>
          <p:nvPr/>
        </p:nvGrpSpPr>
        <p:grpSpPr>
          <a:xfrm rot="10800000">
            <a:off x="8432708" y="3560736"/>
            <a:ext cx="2400832" cy="237451"/>
            <a:chOff x="8358611" y="1892755"/>
            <a:chExt cx="2400832" cy="550725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13F51458-D510-4B84-A61C-D86C1E3DB75A}"/>
                </a:ext>
              </a:extLst>
            </p:cNvPr>
            <p:cNvCxnSpPr>
              <a:cxnSpLocks/>
            </p:cNvCxnSpPr>
            <p:nvPr/>
          </p:nvCxnSpPr>
          <p:spPr>
            <a:xfrm>
              <a:off x="10739693" y="1892757"/>
              <a:ext cx="0" cy="55072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81EB5150-5933-41F2-8049-870D8CB04F8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298362" y="953004"/>
              <a:ext cx="521330" cy="2400832"/>
            </a:xfrm>
            <a:prstGeom prst="bentConnector2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4EC9CDB-FACD-4B48-8FDC-405FE2390371}"/>
              </a:ext>
            </a:extLst>
          </p:cNvPr>
          <p:cNvSpPr txBox="1"/>
          <p:nvPr/>
        </p:nvSpPr>
        <p:spPr>
          <a:xfrm>
            <a:off x="9581746" y="4402782"/>
            <a:ext cx="2476050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대상으로부터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수렴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B86383-0163-48E2-B491-0AD562E27CAE}"/>
              </a:ext>
            </a:extLst>
          </p:cNvPr>
          <p:cNvSpPr txBox="1"/>
          <p:nvPr/>
        </p:nvSpPr>
        <p:spPr>
          <a:xfrm>
            <a:off x="116254" y="4211432"/>
            <a:ext cx="2170061" cy="473206"/>
          </a:xfrm>
          <a:prstGeom prst="rect">
            <a:avLst/>
          </a:prstGeom>
          <a:solidFill>
            <a:srgbClr val="FFE9C4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아이템 도출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516AF-1903-4F47-B995-A6D9BD2DC716}"/>
              </a:ext>
            </a:extLst>
          </p:cNvPr>
          <p:cNvSpPr txBox="1"/>
          <p:nvPr/>
        </p:nvSpPr>
        <p:spPr>
          <a:xfrm>
            <a:off x="2499108" y="4211432"/>
            <a:ext cx="2170061" cy="473206"/>
          </a:xfrm>
          <a:prstGeom prst="rect">
            <a:avLst/>
          </a:prstGeom>
          <a:solidFill>
            <a:srgbClr val="FFE9C4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AF4CE-9F48-4F5F-AD19-C4F2AA4EB407}"/>
              </a:ext>
            </a:extLst>
          </p:cNvPr>
          <p:cNvSpPr txBox="1"/>
          <p:nvPr/>
        </p:nvSpPr>
        <p:spPr>
          <a:xfrm>
            <a:off x="4876555" y="4211432"/>
            <a:ext cx="2273928" cy="467885"/>
          </a:xfrm>
          <a:prstGeom prst="rect">
            <a:avLst/>
          </a:prstGeom>
          <a:solidFill>
            <a:srgbClr val="FFE9C4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탐색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E966C3-13D3-4423-89F0-CDD67DA06102}"/>
              </a:ext>
            </a:extLst>
          </p:cNvPr>
          <p:cNvSpPr txBox="1"/>
          <p:nvPr/>
        </p:nvSpPr>
        <p:spPr>
          <a:xfrm>
            <a:off x="7315838" y="4211432"/>
            <a:ext cx="2170061" cy="473206"/>
          </a:xfrm>
          <a:prstGeom prst="rect">
            <a:avLst/>
          </a:prstGeom>
          <a:solidFill>
            <a:srgbClr val="FFE9C4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적용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B702F6-7C24-4138-97BF-9387D03286F0}"/>
              </a:ext>
            </a:extLst>
          </p:cNvPr>
          <p:cNvSpPr txBox="1"/>
          <p:nvPr/>
        </p:nvSpPr>
        <p:spPr>
          <a:xfrm>
            <a:off x="9680116" y="4211432"/>
            <a:ext cx="2329999" cy="473206"/>
          </a:xfrm>
          <a:prstGeom prst="rect">
            <a:avLst/>
          </a:prstGeom>
          <a:solidFill>
            <a:srgbClr val="FFE9C4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설문조사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A2DD8-FBFB-437B-A5E3-780701E5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9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4" grpId="0" animBg="1"/>
      <p:bldP spid="129" grpId="0"/>
      <p:bldP spid="134" grpId="0" animBg="1"/>
      <p:bldP spid="135" grpId="0" animBg="1"/>
      <p:bldP spid="138" grpId="0"/>
      <p:bldP spid="139" grpId="0"/>
      <p:bldP spid="48" grpId="0" animBg="1"/>
      <p:bldP spid="14" grpId="0" animBg="1"/>
      <p:bldP spid="56" grpId="0"/>
      <p:bldP spid="41" grpId="0" animBg="1"/>
      <p:bldP spid="42" grpId="0" animBg="1"/>
      <p:bldP spid="43" grpId="0" animBg="1"/>
      <p:bldP spid="44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새로운 고등교육 패러다임의 중심 </a:t>
            </a:r>
            <a:r>
              <a:rPr lang="en-US" altLang="ko-KR" sz="3200" b="1" dirty="0">
                <a:ea typeface="나눔고딕 ExtraBold"/>
              </a:rPr>
              <a:t>"</a:t>
            </a:r>
            <a:r>
              <a:rPr lang="ko-KR" altLang="en-US" sz="3200" b="1" dirty="0">
                <a:ea typeface="나눔고딕 ExtraBold"/>
              </a:rPr>
              <a:t>온라인 강의</a:t>
            </a:r>
            <a:r>
              <a:rPr lang="en-US" altLang="ko-KR" sz="3200" b="1" dirty="0">
                <a:ea typeface="나눔고딕 ExtraBold"/>
              </a:rPr>
              <a:t>"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1]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문제상황 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학습자의 지원 역시 새로운 방향으로 모색해야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0EF8C-AA3C-48B2-AF99-580C602ECFC9}"/>
              </a:ext>
            </a:extLst>
          </p:cNvPr>
          <p:cNvSpPr txBox="1"/>
          <p:nvPr/>
        </p:nvSpPr>
        <p:spPr>
          <a:xfrm>
            <a:off x="544731" y="2304676"/>
            <a:ext cx="918972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적재된 데이터를 어떻게 활용하여 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교내 구성원들에게 어떤 도움을 줄 수 있을까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B69E62-EEF3-4A5D-86AE-6C33A1575FDD}"/>
              </a:ext>
            </a:extLst>
          </p:cNvPr>
          <p:cNvGrpSpPr/>
          <p:nvPr/>
        </p:nvGrpSpPr>
        <p:grpSpPr>
          <a:xfrm>
            <a:off x="624840" y="1660431"/>
            <a:ext cx="3066426" cy="639013"/>
            <a:chOff x="679908" y="1973544"/>
            <a:chExt cx="3066426" cy="639013"/>
          </a:xfrm>
        </p:grpSpPr>
        <p:pic>
          <p:nvPicPr>
            <p:cNvPr id="22" name="그래픽 21" descr="경고">
              <a:extLst>
                <a:ext uri="{FF2B5EF4-FFF2-40B4-BE49-F238E27FC236}">
                  <a16:creationId xmlns:a16="http://schemas.microsoft.com/office/drawing/2014/main" id="{A37235B3-D962-4776-ADDC-6DA3A060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908" y="2012393"/>
              <a:ext cx="600164" cy="60016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673907-3EEB-4638-990D-FBD67506D42C}"/>
                </a:ext>
              </a:extLst>
            </p:cNvPr>
            <p:cNvSpPr txBox="1"/>
            <p:nvPr/>
          </p:nvSpPr>
          <p:spPr>
            <a:xfrm>
              <a:off x="828072" y="1973544"/>
              <a:ext cx="291826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문제상황 도출</a:t>
              </a:r>
              <a:endParaRPr lang="en-US" altLang="ko-KR" sz="2400" b="1" dirty="0">
                <a:solidFill>
                  <a:srgbClr val="5A61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Picture 4" descr="Weekly Update: Global Coronavirus Impact and Implications">
            <a:extLst>
              <a:ext uri="{FF2B5EF4-FFF2-40B4-BE49-F238E27FC236}">
                <a16:creationId xmlns:a16="http://schemas.microsoft.com/office/drawing/2014/main" id="{3105C227-64C9-45F5-896B-7FB00EC5C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8526" r="50000" b="25972"/>
          <a:stretch/>
        </p:blipFill>
        <p:spPr bwMode="auto">
          <a:xfrm rot="10129757">
            <a:off x="8246969" y="2820669"/>
            <a:ext cx="6213662" cy="60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eekly Update: Global Coronavirus Impact and Implications">
            <a:extLst>
              <a:ext uri="{FF2B5EF4-FFF2-40B4-BE49-F238E27FC236}">
                <a16:creationId xmlns:a16="http://schemas.microsoft.com/office/drawing/2014/main" id="{544597E6-18A5-4EAA-B118-E99324154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8526" r="50000" b="25972"/>
          <a:stretch/>
        </p:blipFill>
        <p:spPr bwMode="auto">
          <a:xfrm rot="680877">
            <a:off x="10695412" y="1046853"/>
            <a:ext cx="2884668" cy="28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4B5CE-A489-4EAE-9A25-46560C94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3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새로운 고등교육 패러다임의 중심 </a:t>
            </a:r>
            <a:r>
              <a:rPr lang="en-US" altLang="ko-KR" sz="3200" b="1" dirty="0">
                <a:ea typeface="나눔고딕 ExtraBold"/>
              </a:rPr>
              <a:t>"</a:t>
            </a:r>
            <a:r>
              <a:rPr lang="ko-KR" altLang="en-US" sz="3200" b="1" dirty="0">
                <a:ea typeface="나눔고딕 ExtraBold"/>
              </a:rPr>
              <a:t>온라인 강의</a:t>
            </a:r>
            <a:r>
              <a:rPr lang="en-US" altLang="ko-KR" sz="3200" b="1" dirty="0">
                <a:ea typeface="나눔고딕 ExtraBold"/>
              </a:rPr>
              <a:t>"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1]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문제상황 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학습자의 지원 역시 새로운 방향으로 모색해야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4B5CE-A489-4EAE-9A25-46560C94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AI Injected e-Learning: The Future of Online Education">
            <a:extLst>
              <a:ext uri="{FF2B5EF4-FFF2-40B4-BE49-F238E27FC236}">
                <a16:creationId xmlns:a16="http://schemas.microsoft.com/office/drawing/2014/main" id="{24531773-1C97-4ABE-8EF1-AA6FF3C1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11" y="1613685"/>
            <a:ext cx="3826389" cy="451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2 Sigma Problem: The Search for Methods of Group ... Pages 1 ...">
            <a:extLst>
              <a:ext uri="{FF2B5EF4-FFF2-40B4-BE49-F238E27FC236}">
                <a16:creationId xmlns:a16="http://schemas.microsoft.com/office/drawing/2014/main" id="{02CA86CC-CC94-4AE1-BE0F-240E583D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48" y="1833772"/>
            <a:ext cx="3107184" cy="40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기사 - [논평]아니다. 상황은 명백히 나아졌다">
            <a:extLst>
              <a:ext uri="{FF2B5EF4-FFF2-40B4-BE49-F238E27FC236}">
                <a16:creationId xmlns:a16="http://schemas.microsoft.com/office/drawing/2014/main" id="{BA8644B3-F126-4382-87F7-531152B4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52" y="3154501"/>
            <a:ext cx="3826389" cy="27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DD757AC1-AA92-43D6-9B26-DF0FD144D312}"/>
              </a:ext>
            </a:extLst>
          </p:cNvPr>
          <p:cNvSpPr/>
          <p:nvPr/>
        </p:nvSpPr>
        <p:spPr>
          <a:xfrm>
            <a:off x="5628352" y="3282566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5E3768CB-9540-40A2-9373-FA7D040A0BBA}"/>
              </a:ext>
            </a:extLst>
          </p:cNvPr>
          <p:cNvSpPr/>
          <p:nvPr/>
        </p:nvSpPr>
        <p:spPr>
          <a:xfrm>
            <a:off x="5298353" y="3282566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565D8-0B81-4E27-8AEB-EC8B19005935}"/>
              </a:ext>
            </a:extLst>
          </p:cNvPr>
          <p:cNvSpPr txBox="1"/>
          <p:nvPr/>
        </p:nvSpPr>
        <p:spPr>
          <a:xfrm>
            <a:off x="997943" y="5804828"/>
            <a:ext cx="3892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 profiling &amp; personalization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6BAE42-AB3C-4900-BC57-B6048B15EDBA}"/>
              </a:ext>
            </a:extLst>
          </p:cNvPr>
          <p:cNvSpPr txBox="1"/>
          <p:nvPr/>
        </p:nvSpPr>
        <p:spPr>
          <a:xfrm>
            <a:off x="1408961" y="6219495"/>
            <a:ext cx="2950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Educational recommender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6B931-4430-4DBD-A081-C67C276F9815}"/>
              </a:ext>
            </a:extLst>
          </p:cNvPr>
          <p:cNvSpPr txBox="1"/>
          <p:nvPr/>
        </p:nvSpPr>
        <p:spPr>
          <a:xfrm>
            <a:off x="8610600" y="5804828"/>
            <a:ext cx="1592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Bloom(1984)</a:t>
            </a:r>
            <a:endParaRPr lang="en-US" altLang="ko-KR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8DF59-6821-4845-B9BC-67D38A657A99}"/>
              </a:ext>
            </a:extLst>
          </p:cNvPr>
          <p:cNvSpPr txBox="1"/>
          <p:nvPr/>
        </p:nvSpPr>
        <p:spPr>
          <a:xfrm>
            <a:off x="8402211" y="6165293"/>
            <a:ext cx="2009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2-sigma problem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0F7702-525A-4655-B1A0-101D186DDE25}"/>
              </a:ext>
            </a:extLst>
          </p:cNvPr>
          <p:cNvSpPr/>
          <p:nvPr/>
        </p:nvSpPr>
        <p:spPr>
          <a:xfrm>
            <a:off x="4307987" y="1989461"/>
            <a:ext cx="2986136" cy="882907"/>
          </a:xfrm>
          <a:prstGeom prst="roundRect">
            <a:avLst/>
          </a:prstGeom>
          <a:solidFill>
            <a:srgbClr val="FEC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학습</a:t>
            </a:r>
          </a:p>
        </p:txBody>
      </p:sp>
    </p:spTree>
    <p:extLst>
      <p:ext uri="{BB962C8B-B14F-4D97-AF65-F5344CB8AC3E}">
        <p14:creationId xmlns:p14="http://schemas.microsoft.com/office/powerpoint/2010/main" val="165213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새로운 고등교육 패러다임의 중심 </a:t>
            </a:r>
            <a:r>
              <a:rPr lang="en-US" altLang="ko-KR" sz="3200" b="1" dirty="0">
                <a:ea typeface="나눔고딕 ExtraBold"/>
              </a:rPr>
              <a:t>"</a:t>
            </a:r>
            <a:r>
              <a:rPr lang="ko-KR" altLang="en-US" sz="3200" b="1" dirty="0">
                <a:ea typeface="나눔고딕 ExtraBold"/>
              </a:rPr>
              <a:t>온라인 강의</a:t>
            </a:r>
            <a:r>
              <a:rPr lang="en-US" altLang="ko-KR" sz="3200" b="1" dirty="0">
                <a:ea typeface="나눔고딕 ExtraBold"/>
              </a:rPr>
              <a:t>"</a:t>
            </a:r>
            <a:endParaRPr lang="ko-KR" altLang="en-US" sz="3200" b="1" dirty="0">
              <a:ea typeface="나눔고딕 ExtraBold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1]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문제상황 도출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학습자의 지원 역시 새로운 방향으로 모색해야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0EF8C-AA3C-48B2-AF99-580C602ECFC9}"/>
              </a:ext>
            </a:extLst>
          </p:cNvPr>
          <p:cNvSpPr txBox="1"/>
          <p:nvPr/>
        </p:nvSpPr>
        <p:spPr>
          <a:xfrm>
            <a:off x="544731" y="2304676"/>
            <a:ext cx="918972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적재된 데이터를 어떻게 활용하여 </a:t>
            </a:r>
            <a:endParaRPr lang="en-US" altLang="ko-KR" sz="3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교내 구성원들에게 어떤 도움을 줄 수 있을까</a:t>
            </a:r>
            <a:r>
              <a:rPr lang="en-US" altLang="ko-KR" sz="3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B69E62-EEF3-4A5D-86AE-6C33A1575FDD}"/>
              </a:ext>
            </a:extLst>
          </p:cNvPr>
          <p:cNvGrpSpPr/>
          <p:nvPr/>
        </p:nvGrpSpPr>
        <p:grpSpPr>
          <a:xfrm>
            <a:off x="624840" y="1660431"/>
            <a:ext cx="3066426" cy="639013"/>
            <a:chOff x="679908" y="1973544"/>
            <a:chExt cx="3066426" cy="639013"/>
          </a:xfrm>
        </p:grpSpPr>
        <p:pic>
          <p:nvPicPr>
            <p:cNvPr id="22" name="그래픽 21" descr="경고">
              <a:extLst>
                <a:ext uri="{FF2B5EF4-FFF2-40B4-BE49-F238E27FC236}">
                  <a16:creationId xmlns:a16="http://schemas.microsoft.com/office/drawing/2014/main" id="{A37235B3-D962-4776-ADDC-6DA3A060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908" y="2012393"/>
              <a:ext cx="600164" cy="60016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673907-3EEB-4638-990D-FBD67506D42C}"/>
                </a:ext>
              </a:extLst>
            </p:cNvPr>
            <p:cNvSpPr txBox="1"/>
            <p:nvPr/>
          </p:nvSpPr>
          <p:spPr>
            <a:xfrm>
              <a:off x="828072" y="1973544"/>
              <a:ext cx="291826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문제상황 도출</a:t>
              </a:r>
              <a:endParaRPr lang="en-US" altLang="ko-KR" sz="2400" b="1" dirty="0">
                <a:solidFill>
                  <a:srgbClr val="5A61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Picture 4" descr="Weekly Update: Global Coronavirus Impact and Implications">
            <a:extLst>
              <a:ext uri="{FF2B5EF4-FFF2-40B4-BE49-F238E27FC236}">
                <a16:creationId xmlns:a16="http://schemas.microsoft.com/office/drawing/2014/main" id="{3105C227-64C9-45F5-896B-7FB00EC5C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8526" r="50000" b="25972"/>
          <a:stretch/>
        </p:blipFill>
        <p:spPr bwMode="auto">
          <a:xfrm rot="10129757">
            <a:off x="8246969" y="2820669"/>
            <a:ext cx="6213662" cy="60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eekly Update: Global Coronavirus Impact and Implications">
            <a:extLst>
              <a:ext uri="{FF2B5EF4-FFF2-40B4-BE49-F238E27FC236}">
                <a16:creationId xmlns:a16="http://schemas.microsoft.com/office/drawing/2014/main" id="{544597E6-18A5-4EAA-B118-E99324154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8" t="8526" r="50000" b="25972"/>
          <a:stretch/>
        </p:blipFill>
        <p:spPr bwMode="auto">
          <a:xfrm rot="680877">
            <a:off x="10695412" y="1046853"/>
            <a:ext cx="2884668" cy="28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44B5CE-A489-4EAE-9A25-46560C94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69E0-9613-4135-9667-BA13B28CF669}"/>
              </a:ext>
            </a:extLst>
          </p:cNvPr>
          <p:cNvSpPr txBox="1"/>
          <p:nvPr/>
        </p:nvSpPr>
        <p:spPr>
          <a:xfrm>
            <a:off x="544731" y="4637069"/>
            <a:ext cx="9189720" cy="132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</a:t>
            </a:r>
            <a:r>
              <a:rPr lang="en-US" altLang="ko-KR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학습자의 온라인 학습 패턴을 군집화 하여 </a:t>
            </a:r>
            <a:endParaRPr lang="en-US" altLang="ko-KR" sz="28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학습자의 특성을 파악해보자</a:t>
            </a:r>
            <a:r>
              <a:rPr lang="en-US" altLang="ko-KR" sz="28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763CBDF-F355-4D9B-BEE6-42AF7674DD78}"/>
              </a:ext>
            </a:extLst>
          </p:cNvPr>
          <p:cNvSpPr/>
          <p:nvPr/>
        </p:nvSpPr>
        <p:spPr>
          <a:xfrm rot="5400000">
            <a:off x="3879532" y="3800379"/>
            <a:ext cx="502702" cy="882907"/>
          </a:xfrm>
          <a:prstGeom prst="chevron">
            <a:avLst/>
          </a:prstGeom>
          <a:solidFill>
            <a:srgbClr val="FFE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6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ea typeface="나눔고딕 ExtraBold"/>
              </a:rPr>
              <a:t>Learning Management System(LMS) </a:t>
            </a:r>
            <a:r>
              <a:rPr lang="ko-KR" altLang="en-US" sz="3200" b="1" dirty="0">
                <a:ea typeface="나눔고딕 ExtraBold"/>
              </a:rPr>
              <a:t>로그 데이터 활용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2]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꼭 필요하고 활용가능한 데이터가 클라우드로 이전된 것이 신의 한수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E0DC1-9EF3-40D6-A23F-90FD9117C63E}"/>
              </a:ext>
            </a:extLst>
          </p:cNvPr>
          <p:cNvGrpSpPr/>
          <p:nvPr/>
        </p:nvGrpSpPr>
        <p:grpSpPr>
          <a:xfrm>
            <a:off x="7573679" y="4590718"/>
            <a:ext cx="2983499" cy="891244"/>
            <a:chOff x="6591265" y="1877334"/>
            <a:chExt cx="2983499" cy="891244"/>
          </a:xfrm>
        </p:grpSpPr>
        <p:pic>
          <p:nvPicPr>
            <p:cNvPr id="9" name="Picture 4" descr="PostgreSQL: 실행중인 쿼리 확인 및 실행 취소 방법">
              <a:extLst>
                <a:ext uri="{FF2B5EF4-FFF2-40B4-BE49-F238E27FC236}">
                  <a16:creationId xmlns:a16="http://schemas.microsoft.com/office/drawing/2014/main" id="{3E851738-A231-43E0-89AB-19FC54483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265" y="1877334"/>
              <a:ext cx="797336" cy="891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9C40C-65A8-4AD9-A023-95387F87C9F7}"/>
                </a:ext>
              </a:extLst>
            </p:cNvPr>
            <p:cNvSpPr txBox="1"/>
            <p:nvPr/>
          </p:nvSpPr>
          <p:spPr>
            <a:xfrm>
              <a:off x="6656502" y="1945266"/>
              <a:ext cx="291826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</a:t>
              </a:r>
              <a:endParaRPr lang="en-US" altLang="ko-KR" sz="2400" b="1" dirty="0">
                <a:solidFill>
                  <a:srgbClr val="5A61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873330-EFFB-4301-8021-1939A9814DFD}"/>
              </a:ext>
            </a:extLst>
          </p:cNvPr>
          <p:cNvSpPr txBox="1"/>
          <p:nvPr/>
        </p:nvSpPr>
        <p:spPr>
          <a:xfrm>
            <a:off x="5511199" y="5459968"/>
            <a:ext cx="6519060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 서비스로 이전한 블랙보드 시스템 데이터 중 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로그 데이터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조건을 걸어 데이터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hub DW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새로운 테이블 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514B0-0EE7-45D4-8581-D210A6A72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t="3755" r="7241" b="19967"/>
          <a:stretch/>
        </p:blipFill>
        <p:spPr>
          <a:xfrm>
            <a:off x="161741" y="1658970"/>
            <a:ext cx="5287561" cy="5008048"/>
          </a:xfrm>
          <a:prstGeom prst="rect">
            <a:avLst/>
          </a:prstGeom>
        </p:spPr>
      </p:pic>
      <p:pic>
        <p:nvPicPr>
          <p:cNvPr id="3" name="그래픽 2" descr="클라우드 컴퓨팅">
            <a:extLst>
              <a:ext uri="{FF2B5EF4-FFF2-40B4-BE49-F238E27FC236}">
                <a16:creationId xmlns:a16="http://schemas.microsoft.com/office/drawing/2014/main" id="{AE6042E8-C71F-4F0A-8E6D-C4ED07006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057" y="1944948"/>
            <a:ext cx="3764827" cy="4059174"/>
          </a:xfrm>
          <a:prstGeom prst="rect">
            <a:avLst/>
          </a:prstGeom>
        </p:spPr>
      </p:pic>
      <p:pic>
        <p:nvPicPr>
          <p:cNvPr id="2050" name="Picture 2" descr="블랙보드 주식회사 - 위키백과, 우리 모두의 백과사전">
            <a:extLst>
              <a:ext uri="{FF2B5EF4-FFF2-40B4-BE49-F238E27FC236}">
                <a16:creationId xmlns:a16="http://schemas.microsoft.com/office/drawing/2014/main" id="{2778A879-5A13-4664-B6EE-78A0C831F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9"/>
          <a:stretch/>
        </p:blipFill>
        <p:spPr bwMode="auto">
          <a:xfrm rot="272455">
            <a:off x="1555815" y="4020771"/>
            <a:ext cx="1209845" cy="1054916"/>
          </a:xfrm>
          <a:prstGeom prst="rect">
            <a:avLst/>
          </a:prstGeom>
          <a:noFill/>
          <a:ln>
            <a:solidFill>
              <a:srgbClr val="DBE5F1"/>
            </a:solidFill>
          </a:ln>
        </p:spPr>
      </p:pic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8BCBC73A-093F-4CAC-B2FF-E49A26539EE3}"/>
              </a:ext>
            </a:extLst>
          </p:cNvPr>
          <p:cNvGrpSpPr/>
          <p:nvPr/>
        </p:nvGrpSpPr>
        <p:grpSpPr>
          <a:xfrm>
            <a:off x="5511200" y="1645312"/>
            <a:ext cx="6680800" cy="2796178"/>
            <a:chOff x="5410988" y="3665742"/>
            <a:chExt cx="6680800" cy="27961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C0DC6D-5695-45FE-97D4-31FEB8CB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0988" y="3665742"/>
              <a:ext cx="6680800" cy="279617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835F171-FC2E-4CE3-A9C7-A2945CD9854F}"/>
                </a:ext>
              </a:extLst>
            </p:cNvPr>
            <p:cNvSpPr/>
            <p:nvPr/>
          </p:nvSpPr>
          <p:spPr>
            <a:xfrm>
              <a:off x="6618429" y="3906520"/>
              <a:ext cx="1404264" cy="2539498"/>
            </a:xfrm>
            <a:prstGeom prst="rect">
              <a:avLst/>
            </a:prstGeom>
            <a:solidFill>
              <a:srgbClr val="DBE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77AE72F6-300F-4193-A63A-0587606A3A2A}"/>
                </a:ext>
              </a:extLst>
            </p:cNvPr>
            <p:cNvSpPr txBox="1"/>
            <p:nvPr/>
          </p:nvSpPr>
          <p:spPr>
            <a:xfrm rot="20637841">
              <a:off x="6742518" y="5095490"/>
              <a:ext cx="1156086" cy="261610"/>
            </a:xfrm>
            <a:prstGeom prst="rect">
              <a:avLst/>
            </a:prstGeom>
            <a:noFill/>
            <a:ln>
              <a:solidFill>
                <a:srgbClr val="89002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890023"/>
                  </a:solidFill>
                </a:rPr>
                <a:t>CONFIDENTIAL</a:t>
              </a:r>
              <a:endParaRPr lang="ko-KR" altLang="en-US" sz="1100" dirty="0">
                <a:solidFill>
                  <a:srgbClr val="890023"/>
                </a:solidFill>
              </a:endParaRPr>
            </a:p>
          </p:txBody>
        </p:sp>
      </p:grpSp>
      <p:pic>
        <p:nvPicPr>
          <p:cNvPr id="2052" name="그래픽 2051" descr="엄지척 기호">
            <a:extLst>
              <a:ext uri="{FF2B5EF4-FFF2-40B4-BE49-F238E27FC236}">
                <a16:creationId xmlns:a16="http://schemas.microsoft.com/office/drawing/2014/main" id="{85BF6B0E-ABA3-4561-9F8F-8A358443D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5852" y="2441870"/>
            <a:ext cx="914400" cy="9144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0303DC-60BE-4F5F-8A50-6A986650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6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0463175F-005A-4384-913B-7C5C0E27380B}"/>
              </a:ext>
            </a:extLst>
          </p:cNvPr>
          <p:cNvSpPr txBox="1">
            <a:spLocks/>
          </p:cNvSpPr>
          <p:nvPr/>
        </p:nvSpPr>
        <p:spPr>
          <a:xfrm>
            <a:off x="838200" y="396080"/>
            <a:ext cx="10515600" cy="5893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ea typeface="나눔고딕 ExtraBold"/>
              </a:rPr>
              <a:t>고려대학교 학생들의 지난 </a:t>
            </a:r>
            <a:r>
              <a:rPr lang="en-US" altLang="ko-KR" sz="3200" b="1" dirty="0">
                <a:ea typeface="나눔고딕 ExtraBold"/>
              </a:rPr>
              <a:t>1</a:t>
            </a:r>
            <a:r>
              <a:rPr lang="ko-KR" altLang="en-US" sz="3200" b="1" dirty="0">
                <a:ea typeface="나눔고딕 ExtraBold"/>
              </a:rPr>
              <a:t>학기 </a:t>
            </a:r>
            <a:r>
              <a:rPr lang="en-US" altLang="ko-KR" sz="3200" b="1" dirty="0">
                <a:ea typeface="나눔고딕 ExtraBold"/>
              </a:rPr>
              <a:t>LMS </a:t>
            </a:r>
            <a:r>
              <a:rPr lang="ko-KR" altLang="en-US" sz="3200" b="1" dirty="0">
                <a:ea typeface="나눔고딕 ExtraBold"/>
              </a:rPr>
              <a:t>이용 현황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6886D21A-E8D4-4E54-B1FB-3776617C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8123"/>
            <a:ext cx="10515600" cy="340226"/>
          </a:xfrm>
        </p:spPr>
        <p:txBody>
          <a:bodyPr>
            <a:no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[Step 2]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(EDA)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알고리즘에 적용하기 전 기본적인 탐색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743A4E-6DB9-4AC0-9720-E4FF1B71BA92}"/>
              </a:ext>
            </a:extLst>
          </p:cNvPr>
          <p:cNvSpPr/>
          <p:nvPr/>
        </p:nvSpPr>
        <p:spPr>
          <a:xfrm>
            <a:off x="624840" y="365760"/>
            <a:ext cx="213360" cy="995680"/>
          </a:xfrm>
          <a:prstGeom prst="roundRect">
            <a:avLst/>
          </a:prstGeom>
          <a:solidFill>
            <a:srgbClr val="89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CE0DC1-9EF3-40D6-A23F-90FD9117C63E}"/>
              </a:ext>
            </a:extLst>
          </p:cNvPr>
          <p:cNvGrpSpPr/>
          <p:nvPr/>
        </p:nvGrpSpPr>
        <p:grpSpPr>
          <a:xfrm>
            <a:off x="222069" y="1432641"/>
            <a:ext cx="3749618" cy="643112"/>
            <a:chOff x="6289869" y="1759787"/>
            <a:chExt cx="3749618" cy="643112"/>
          </a:xfrm>
        </p:grpSpPr>
        <p:pic>
          <p:nvPicPr>
            <p:cNvPr id="9" name="Picture 4" descr="PostgreSQL: 실행중인 쿼리 확인 및 실행 취소 방법">
              <a:extLst>
                <a:ext uri="{FF2B5EF4-FFF2-40B4-BE49-F238E27FC236}">
                  <a16:creationId xmlns:a16="http://schemas.microsoft.com/office/drawing/2014/main" id="{3E851738-A231-43E0-89AB-19FC54483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640" y="1759787"/>
              <a:ext cx="575349" cy="64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9C40C-65A8-4AD9-A023-95387F87C9F7}"/>
                </a:ext>
              </a:extLst>
            </p:cNvPr>
            <p:cNvSpPr txBox="1"/>
            <p:nvPr/>
          </p:nvSpPr>
          <p:spPr>
            <a:xfrm>
              <a:off x="6289869" y="1763814"/>
              <a:ext cx="3749618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탐색</a:t>
              </a:r>
              <a:r>
                <a:rPr lang="en-US" altLang="ko-KR" b="1" dirty="0">
                  <a:solidFill>
                    <a:srgbClr val="5A61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(EDA)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476C5D-0F39-4ACC-9A44-38C9207AC5D2}"/>
              </a:ext>
            </a:extLst>
          </p:cNvPr>
          <p:cNvGrpSpPr/>
          <p:nvPr/>
        </p:nvGrpSpPr>
        <p:grpSpPr>
          <a:xfrm>
            <a:off x="0" y="2079541"/>
            <a:ext cx="12115800" cy="4718472"/>
            <a:chOff x="0" y="2079541"/>
            <a:chExt cx="12115800" cy="4718472"/>
          </a:xfrm>
        </p:grpSpPr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4C0F74B0-AF9D-459E-A73A-ECFF302BB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72"/>
            <a:stretch/>
          </p:blipFill>
          <p:spPr>
            <a:xfrm>
              <a:off x="0" y="2530172"/>
              <a:ext cx="12115800" cy="426784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ADECF1-EA42-4997-9CDF-760D7C76E924}"/>
                </a:ext>
              </a:extLst>
            </p:cNvPr>
            <p:cNvGrpSpPr/>
            <p:nvPr/>
          </p:nvGrpSpPr>
          <p:grpSpPr>
            <a:xfrm>
              <a:off x="1159407" y="2079541"/>
              <a:ext cx="10407948" cy="2266218"/>
              <a:chOff x="1159407" y="2079541"/>
              <a:chExt cx="10407948" cy="226621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8B150-0C0E-49D3-ACE3-B0AA4C83D870}"/>
                  </a:ext>
                </a:extLst>
              </p:cNvPr>
              <p:cNvSpPr txBox="1"/>
              <p:nvPr/>
            </p:nvSpPr>
            <p:spPr>
              <a:xfrm>
                <a:off x="1159407" y="3083875"/>
                <a:ext cx="686406" cy="615553"/>
              </a:xfrm>
              <a:prstGeom prst="rect">
                <a:avLst/>
              </a:prstGeom>
              <a:solidFill>
                <a:srgbClr val="DBE5F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3.16 </a:t>
                </a:r>
              </a:p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개강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FF38F8-EE24-4E9D-BBB0-AFEB85D75767}"/>
                  </a:ext>
                </a:extLst>
              </p:cNvPr>
              <p:cNvSpPr txBox="1"/>
              <p:nvPr/>
            </p:nvSpPr>
            <p:spPr>
              <a:xfrm>
                <a:off x="2005732" y="2079541"/>
                <a:ext cx="1641796" cy="615553"/>
              </a:xfrm>
              <a:prstGeom prst="rect">
                <a:avLst/>
              </a:prstGeom>
              <a:solidFill>
                <a:srgbClr val="DBE5F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3.25 12:00pm</a:t>
                </a:r>
                <a:r>
                  <a:rPr lang="ko-KR" altLang="en-US" sz="16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en-US" altLang="ko-KR" sz="1600" dirty="0">
                  <a:solidFill>
                    <a:srgbClr val="00206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수강정정 종료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A0C2F3-D208-4E6C-98EE-4EA37E2A7642}"/>
                  </a:ext>
                </a:extLst>
              </p:cNvPr>
              <p:cNvSpPr txBox="1"/>
              <p:nvPr/>
            </p:nvSpPr>
            <p:spPr>
              <a:xfrm>
                <a:off x="6057900" y="3649932"/>
                <a:ext cx="1024639" cy="646331"/>
              </a:xfrm>
              <a:prstGeom prst="rect">
                <a:avLst/>
              </a:prstGeom>
              <a:solidFill>
                <a:srgbClr val="DBE5F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5.4~8</a:t>
                </a:r>
                <a:r>
                  <a:rPr lang="en-US" altLang="ko-KR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</a:p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중간고사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32CA1C-D0B1-4C0B-A278-D7AD24DA1C56}"/>
                  </a:ext>
                </a:extLst>
              </p:cNvPr>
              <p:cNvSpPr txBox="1"/>
              <p:nvPr/>
            </p:nvSpPr>
            <p:spPr>
              <a:xfrm>
                <a:off x="10497831" y="3699428"/>
                <a:ext cx="1069524" cy="646331"/>
              </a:xfrm>
              <a:prstGeom prst="rect">
                <a:avLst/>
              </a:prstGeom>
              <a:solidFill>
                <a:srgbClr val="DBE5F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6.22~26</a:t>
                </a:r>
                <a:r>
                  <a:rPr lang="en-US" altLang="ko-KR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</a:p>
              <a:p>
                <a:pPr algn="ctr"/>
                <a:r>
                  <a:rPr lang="ko-KR" altLang="en-US" dirty="0">
                    <a:solidFill>
                      <a:srgbClr val="00206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기말고사</a:t>
                </a:r>
              </a:p>
            </p:txBody>
          </p:sp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5E6724-42C7-4A7C-AE28-E2C845D2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2FEC7-9D45-4377-8EDA-75D9AEE58B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87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B9028015CE994EAE3BDFDE9E386953" ma:contentTypeVersion="6" ma:contentTypeDescription="새 문서를 만듭니다." ma:contentTypeScope="" ma:versionID="8b07089fa3225cb517278063aef29145">
  <xsd:schema xmlns:xsd="http://www.w3.org/2001/XMLSchema" xmlns:xs="http://www.w3.org/2001/XMLSchema" xmlns:p="http://schemas.microsoft.com/office/2006/metadata/properties" xmlns:ns2="481ade3d-e425-457b-bec6-664f84209ff0" xmlns:ns3="d4111562-18ce-4f13-9792-bcbe29777065" targetNamespace="http://schemas.microsoft.com/office/2006/metadata/properties" ma:root="true" ma:fieldsID="ac725c32f92ce81d59d9c60b0c13f361" ns2:_="" ns3:_="">
    <xsd:import namespace="481ade3d-e425-457b-bec6-664f84209ff0"/>
    <xsd:import namespace="d4111562-18ce-4f13-9792-bcbe29777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ade3d-e425-457b-bec6-664f84209f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111562-18ce-4f13-9792-bcbe297770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FEAB63-CCB6-4A17-B984-AA1F4C8A3133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d4111562-18ce-4f13-9792-bcbe2977706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81ade3d-e425-457b-bec6-664f84209f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79C60B-968B-4EB9-9AB1-2A811E2E7039}">
  <ds:schemaRefs>
    <ds:schemaRef ds:uri="481ade3d-e425-457b-bec6-664f84209ff0"/>
    <ds:schemaRef ds:uri="d4111562-18ce-4f13-9792-bcbe297770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9ED3442-8437-499F-AD52-84164473EE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14549</TotalTime>
  <Words>2705</Words>
  <Application>Microsoft Office PowerPoint</Application>
  <PresentationFormat>와이드스크린</PresentationFormat>
  <Paragraphs>347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7" baseType="lpstr">
      <vt:lpstr>Helvetica Neue</vt:lpstr>
      <vt:lpstr>MJXc-TeX-main-R</vt:lpstr>
      <vt:lpstr>MJXc-TeX-math-I</vt:lpstr>
      <vt:lpstr>var(--jp-code-font-family)</vt:lpstr>
      <vt:lpstr>나눔고딕</vt:lpstr>
      <vt:lpstr>나눔고딕 Bold</vt:lpstr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Office 테마</vt:lpstr>
      <vt:lpstr>디자인 사용자 지정</vt:lpstr>
      <vt:lpstr>1_디자인 사용자 지정</vt:lpstr>
      <vt:lpstr>PowerPoint 프레젠테이션</vt:lpstr>
      <vt:lpstr>Let your data speak!</vt:lpstr>
      <vt:lpstr>고려대학교 데이터사이언티스트는 어떻게 일할까? </vt:lpstr>
      <vt:lpstr>고려대학교 데이터사이언티스트는 어떻게 일할까?</vt:lpstr>
      <vt:lpstr>[Step 1] 문제상황 도출 : 교수자, 학습자의 지원 역시 새로운 방향으로 모색해야</vt:lpstr>
      <vt:lpstr>[Step 1] 문제상황 도출 : 교수자, 학습자의 지원 역시 새로운 방향으로 모색해야</vt:lpstr>
      <vt:lpstr>[Step 1] 문제상황 도출 : 교수자, 학습자의 지원 역시 새로운 방향으로 모색해야</vt:lpstr>
      <vt:lpstr>[Step 2] 데이터 탐색 : 꼭 필요하고 활용가능한 데이터가 클라우드로 이전된 것이 신의 한수! </vt:lpstr>
      <vt:lpstr>[Step 2] 데이터 탐색(EDA) : 알고리즘에 적용하기 전 기본적인 탐색</vt:lpstr>
      <vt:lpstr>[Step 2] 데이터 탐색(EDA) : 알고리즘에 적용하기 전 기본적인 탐색</vt:lpstr>
      <vt:lpstr>[Step 2] 데이터 탐색(EDA) : 알고리즘에 적용하기 전 기본적인 탐색</vt:lpstr>
      <vt:lpstr>[Step 3] 전처리&amp;알고리즘 탐색 : 동적시간워핑(Dynamic Time Warping; DTW)과 클러스터링</vt:lpstr>
      <vt:lpstr>[Step 4&amp;5] 분석 및 알고리즘 적용결과 1 : 강의 관점</vt:lpstr>
      <vt:lpstr>[Step 4&amp;5] Result</vt:lpstr>
      <vt:lpstr>[Step 4&amp;5] Result</vt:lpstr>
      <vt:lpstr>[Step 4&amp;5] 분석 및 알고리즘 적용결과 1 : 강의 관점</vt:lpstr>
      <vt:lpstr>[Step 4&amp;5] 2019년 1학기와 2020년 1학기 같은 교수님의 같은 강의만 선별해 비교</vt:lpstr>
      <vt:lpstr>[Step 4&amp;5] 분석 및 알고리즘 적용결과 1 : 학생 관점</vt:lpstr>
      <vt:lpstr>[Step 4&amp;5] 분석 및 알고리즘 적용결과 1 : 학생 관점</vt:lpstr>
      <vt:lpstr>[Step 4&amp;5] 분석 결과 활용방안</vt:lpstr>
      <vt:lpstr>물리적인 거리는 멀어도 마음만은 가깝게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이진숙[ 직원 / 데이터Hub팀 ]</cp:lastModifiedBy>
  <cp:revision>3</cp:revision>
  <dcterms:created xsi:type="dcterms:W3CDTF">2020-07-28T08:26:08Z</dcterms:created>
  <dcterms:modified xsi:type="dcterms:W3CDTF">2021-11-16T12:20:03Z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0x01010062B9028015CE994EAE3BDFDE9E386953</vt:lpwstr>
  </property>
</Properties>
</file>